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72" r:id="rId5"/>
    <p:sldId id="273" r:id="rId6"/>
    <p:sldId id="274" r:id="rId7"/>
    <p:sldId id="279" r:id="rId8"/>
    <p:sldId id="280" r:id="rId9"/>
    <p:sldId id="276" r:id="rId10"/>
    <p:sldId id="277" r:id="rId11"/>
    <p:sldId id="278" r:id="rId12"/>
    <p:sldId id="281" r:id="rId13"/>
    <p:sldId id="283" r:id="rId14"/>
    <p:sldId id="282" r:id="rId15"/>
    <p:sldId id="284" r:id="rId16"/>
    <p:sldId id="285" r:id="rId17"/>
    <p:sldId id="287" r:id="rId18"/>
    <p:sldId id="286" r:id="rId19"/>
    <p:sldId id="290" r:id="rId20"/>
    <p:sldId id="292" r:id="rId21"/>
    <p:sldId id="288" r:id="rId22"/>
    <p:sldId id="289" r:id="rId23"/>
    <p:sldId id="291" r:id="rId24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94915" autoAdjust="0"/>
  </p:normalViewPr>
  <p:slideViewPr>
    <p:cSldViewPr snapToGrid="0">
      <p:cViewPr varScale="1">
        <p:scale>
          <a:sx n="56" d="100"/>
          <a:sy n="56" d="100"/>
        </p:scale>
        <p:origin x="10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Sheet1!$B$1:$B$5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3000</c:v>
                </c:pt>
                <c:pt idx="4">
                  <c:v>10000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DF-4201-A7A8-C3DDF89B0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452024"/>
        <c:axId val="464452416"/>
      </c:lineChart>
      <c:catAx>
        <c:axId val="464452024"/>
        <c:scaling>
          <c:orientation val="minMax"/>
        </c:scaling>
        <c:delete val="1"/>
        <c:axPos val="b"/>
        <c:majorTickMark val="none"/>
        <c:minorTickMark val="none"/>
        <c:tickLblPos val="none"/>
        <c:crossAx val="464452416"/>
        <c:crosses val="autoZero"/>
        <c:auto val="1"/>
        <c:lblAlgn val="ctr"/>
        <c:lblOffset val="100"/>
        <c:noMultiLvlLbl val="0"/>
      </c:catAx>
      <c:valAx>
        <c:axId val="464452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64452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accent1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3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6433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96754883-9E05-4EC7-871B-38C4F23B4A0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2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2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8B8263A1-360A-495A-AB3E-A42A45EB2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81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3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3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6B5AD86A-485B-4F14-B5C8-F80C1DFFC22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37" tIns="46219" rIns="92437" bIns="4621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2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2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3AA15827-CD94-413D-94E2-884723C19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9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Innovative,</a:t>
            </a:r>
            <a:r>
              <a:rPr lang="en-US" baseline="0" dirty="0" smtClean="0"/>
              <a:t> Idea, Technology, Rich &amp; Famous, Unknown, Small Business, New, </a:t>
            </a:r>
            <a:r>
              <a:rPr lang="en-US" baseline="0" dirty="0" err="1" smtClean="0"/>
              <a:t>Nymble</a:t>
            </a:r>
            <a:r>
              <a:rPr lang="en-US" baseline="0" dirty="0" smtClean="0"/>
              <a:t>, High Risk, Pivot, Failure, Flexible, Entrepreneur, Investors, Lean, Fast Paced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15827-CD94-413D-94E2-884723C19B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3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0C63C-5256-A643-9E7C-3297ECF281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9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Henry Ford vs.</a:t>
            </a:r>
            <a:r>
              <a:rPr lang="en-US" baseline="0" dirty="0" smtClean="0"/>
              <a:t> Toyota Production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Injection Molding vs. 3d Printing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15827-CD94-413D-94E2-884723C19B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4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Sniper: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Wait</a:t>
            </a:r>
            <a:r>
              <a:rPr lang="en-US" baseline="0" dirty="0" smtClean="0"/>
              <a:t> for target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Take into account: distance, wind, temp/humidity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Get one shot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Analogous to old school business plan approach to startups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Roadmap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Waze analogy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Tell me where you’re going and I’ll help you get there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Updates based on traffic, road conditions,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Crowdsourced knowledge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15827-CD94-413D-94E2-884723C19B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42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9/6/18:</a:t>
            </a:r>
          </a:p>
          <a:p>
            <a:r>
              <a:rPr lang="en-US" dirty="0" smtClean="0"/>
              <a:t>Cost to build a restaurant</a:t>
            </a:r>
            <a:r>
              <a:rPr lang="en-US" baseline="0" dirty="0" smtClean="0"/>
              <a:t> was </a:t>
            </a:r>
            <a:r>
              <a:rPr lang="en-US" dirty="0" smtClean="0"/>
              <a:t>$735,326 or $5,452 per seat </a:t>
            </a:r>
          </a:p>
          <a:p>
            <a:r>
              <a:rPr lang="en-US" dirty="0" smtClean="0"/>
              <a:t>https://www.restaurantowner.com/public/How-Much-Does-it-Cost-to-Open-a-Restaurant.cfm </a:t>
            </a:r>
          </a:p>
          <a:p>
            <a:endParaRPr lang="en-US" dirty="0" smtClean="0"/>
          </a:p>
          <a:p>
            <a:r>
              <a:rPr lang="en-US" dirty="0" smtClean="0"/>
              <a:t>Estimated cost to start</a:t>
            </a:r>
            <a:r>
              <a:rPr lang="en-US" baseline="0" dirty="0" smtClean="0"/>
              <a:t> a food truck is $50,000 (low end)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15827-CD94-413D-94E2-884723C19B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11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15827-CD94-413D-94E2-884723C19B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8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obxOzRjAGg?rel=0&amp;showinfo=0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2501" y="1343342"/>
            <a:ext cx="8991600" cy="1645920"/>
          </a:xfrm>
        </p:spPr>
        <p:txBody>
          <a:bodyPr/>
          <a:lstStyle/>
          <a:p>
            <a:r>
              <a:rPr lang="en-US" dirty="0" smtClean="0"/>
              <a:t>Startup 101 &amp; The lean startup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7495" y="3472538"/>
            <a:ext cx="6801612" cy="1239894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Eric Hartman</a:t>
            </a:r>
          </a:p>
          <a:p>
            <a:r>
              <a:rPr lang="en-US" sz="1800" dirty="0" smtClean="0"/>
              <a:t>Associate Director, New Ventures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59" y="4712432"/>
            <a:ext cx="6926594" cy="14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208" y="608133"/>
            <a:ext cx="182880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Stage 1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008" y="608133"/>
            <a:ext cx="1828800" cy="64008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Stage 2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5808" y="608133"/>
            <a:ext cx="1828800" cy="64008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>
                <a:solidFill>
                  <a:schemeClr val="bg1"/>
                </a:solidFill>
              </a:rPr>
              <a:t>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4608" y="608133"/>
            <a:ext cx="1828800" cy="64008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Stage 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385836" y="3528843"/>
            <a:ext cx="534756" cy="607345"/>
            <a:chOff x="2273506" y="3345962"/>
            <a:chExt cx="534756" cy="607345"/>
          </a:xfrm>
        </p:grpSpPr>
        <p:sp>
          <p:nvSpPr>
            <p:cNvPr id="20" name="Oval 19"/>
            <p:cNvSpPr/>
            <p:nvPr/>
          </p:nvSpPr>
          <p:spPr>
            <a:xfrm>
              <a:off x="2312284" y="3496107"/>
              <a:ext cx="457200" cy="457200"/>
            </a:xfrm>
            <a:prstGeom prst="ellipse">
              <a:avLst/>
            </a:prstGeom>
            <a:noFill/>
            <a:ln w="1270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273506" y="3345962"/>
              <a:ext cx="534756" cy="182880"/>
              <a:chOff x="2273506" y="3345962"/>
              <a:chExt cx="534756" cy="18288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2273506" y="3345962"/>
                <a:ext cx="182880" cy="182880"/>
              </a:xfrm>
              <a:prstGeom prst="ellipse">
                <a:avLst/>
              </a:prstGeom>
              <a:noFill/>
              <a:ln w="127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625382" y="3345962"/>
                <a:ext cx="182880" cy="182880"/>
              </a:xfrm>
              <a:prstGeom prst="ellipse">
                <a:avLst/>
              </a:prstGeom>
              <a:noFill/>
              <a:ln w="127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stCxn id="27" idx="0"/>
          </p:cNvCxnSpPr>
          <p:nvPr/>
        </p:nvCxnSpPr>
        <p:spPr>
          <a:xfrm flipV="1">
            <a:off x="2477276" y="1248214"/>
            <a:ext cx="260436" cy="2280628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8" idx="0"/>
          </p:cNvCxnSpPr>
          <p:nvPr/>
        </p:nvCxnSpPr>
        <p:spPr>
          <a:xfrm flipH="1" flipV="1">
            <a:off x="2737712" y="1248214"/>
            <a:ext cx="91440" cy="2280628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3034214" y="1246686"/>
            <a:ext cx="534756" cy="3509941"/>
            <a:chOff x="1562586" y="1233591"/>
            <a:chExt cx="534756" cy="3509941"/>
          </a:xfrm>
        </p:grpSpPr>
        <p:grpSp>
          <p:nvGrpSpPr>
            <p:cNvPr id="31" name="Group 30"/>
            <p:cNvGrpSpPr/>
            <p:nvPr/>
          </p:nvGrpSpPr>
          <p:grpSpPr>
            <a:xfrm>
              <a:off x="1562586" y="4136187"/>
              <a:ext cx="534756" cy="607345"/>
              <a:chOff x="2273506" y="3345962"/>
              <a:chExt cx="534756" cy="607345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312284" y="3496107"/>
                <a:ext cx="457200" cy="457200"/>
              </a:xfrm>
              <a:prstGeom prst="ellipse">
                <a:avLst/>
              </a:prstGeom>
              <a:noFill/>
              <a:ln w="127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2273506" y="3345962"/>
                <a:ext cx="534756" cy="182880"/>
                <a:chOff x="2273506" y="3345962"/>
                <a:chExt cx="534756" cy="182880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2273506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625382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7" name="Straight Connector 46"/>
            <p:cNvCxnSpPr/>
            <p:nvPr/>
          </p:nvCxnSpPr>
          <p:spPr>
            <a:xfrm flipV="1">
              <a:off x="1654026" y="1233591"/>
              <a:ext cx="91440" cy="2887974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745466" y="1248214"/>
              <a:ext cx="260436" cy="2887973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679880" y="1261308"/>
            <a:ext cx="534756" cy="2919580"/>
            <a:chOff x="2208252" y="1248214"/>
            <a:chExt cx="534756" cy="2919580"/>
          </a:xfrm>
        </p:grpSpPr>
        <p:grpSp>
          <p:nvGrpSpPr>
            <p:cNvPr id="36" name="Group 35"/>
            <p:cNvGrpSpPr/>
            <p:nvPr/>
          </p:nvGrpSpPr>
          <p:grpSpPr>
            <a:xfrm>
              <a:off x="2208252" y="3560449"/>
              <a:ext cx="534756" cy="607345"/>
              <a:chOff x="2273506" y="3345962"/>
              <a:chExt cx="534756" cy="60734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312284" y="3496107"/>
                <a:ext cx="457200" cy="457200"/>
              </a:xfrm>
              <a:prstGeom prst="ellipse">
                <a:avLst/>
              </a:prstGeom>
              <a:noFill/>
              <a:ln w="127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2273506" y="3345962"/>
                <a:ext cx="534756" cy="182880"/>
                <a:chOff x="2273506" y="3345962"/>
                <a:chExt cx="534756" cy="18288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2273506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625382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53" name="Straight Connector 52"/>
            <p:cNvCxnSpPr/>
            <p:nvPr/>
          </p:nvCxnSpPr>
          <p:spPr>
            <a:xfrm flipV="1">
              <a:off x="2299692" y="1248214"/>
              <a:ext cx="91440" cy="2312236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2391132" y="1248214"/>
              <a:ext cx="260436" cy="2312236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290777" y="1261272"/>
            <a:ext cx="534756" cy="2887973"/>
            <a:chOff x="914208" y="1248214"/>
            <a:chExt cx="534756" cy="2887973"/>
          </a:xfrm>
        </p:grpSpPr>
        <p:grpSp>
          <p:nvGrpSpPr>
            <p:cNvPr id="63" name="Group 62"/>
            <p:cNvGrpSpPr/>
            <p:nvPr/>
          </p:nvGrpSpPr>
          <p:grpSpPr>
            <a:xfrm>
              <a:off x="914208" y="3528842"/>
              <a:ext cx="534756" cy="607345"/>
              <a:chOff x="2273506" y="3345962"/>
              <a:chExt cx="534756" cy="607345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2312284" y="3496107"/>
                <a:ext cx="457200" cy="457200"/>
              </a:xfrm>
              <a:prstGeom prst="ellipse">
                <a:avLst/>
              </a:prstGeom>
              <a:noFill/>
              <a:ln w="12700" cmpd="sng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2273506" y="3345962"/>
                <a:ext cx="534756" cy="182880"/>
                <a:chOff x="2273506" y="3345962"/>
                <a:chExt cx="534756" cy="182880"/>
              </a:xfrm>
            </p:grpSpPr>
            <p:sp>
              <p:nvSpPr>
                <p:cNvPr id="68" name="Oval 67"/>
                <p:cNvSpPr/>
                <p:nvPr/>
              </p:nvSpPr>
              <p:spPr>
                <a:xfrm>
                  <a:off x="2273506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2625382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4" name="Straight Connector 63"/>
            <p:cNvCxnSpPr>
              <a:stCxn id="68" idx="0"/>
            </p:cNvCxnSpPr>
            <p:nvPr/>
          </p:nvCxnSpPr>
          <p:spPr>
            <a:xfrm flipV="1">
              <a:off x="1005648" y="1248214"/>
              <a:ext cx="260436" cy="2280628"/>
            </a:xfrm>
            <a:prstGeom prst="line">
              <a:avLst/>
            </a:prstGeom>
            <a:ln>
              <a:solidFill>
                <a:schemeClr val="accent3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9" idx="0"/>
            </p:cNvCxnSpPr>
            <p:nvPr/>
          </p:nvCxnSpPr>
          <p:spPr>
            <a:xfrm flipH="1" flipV="1">
              <a:off x="1266084" y="1248214"/>
              <a:ext cx="91440" cy="2280628"/>
            </a:xfrm>
            <a:prstGeom prst="line">
              <a:avLst/>
            </a:prstGeom>
            <a:ln>
              <a:solidFill>
                <a:schemeClr val="accent3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939155" y="1246649"/>
            <a:ext cx="534756" cy="3509941"/>
            <a:chOff x="1562586" y="1233591"/>
            <a:chExt cx="534756" cy="3509941"/>
          </a:xfrm>
        </p:grpSpPr>
        <p:grpSp>
          <p:nvGrpSpPr>
            <p:cNvPr id="71" name="Group 70"/>
            <p:cNvGrpSpPr/>
            <p:nvPr/>
          </p:nvGrpSpPr>
          <p:grpSpPr>
            <a:xfrm>
              <a:off x="1562586" y="4136187"/>
              <a:ext cx="534756" cy="607345"/>
              <a:chOff x="2273506" y="3345962"/>
              <a:chExt cx="534756" cy="607345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2312284" y="3496107"/>
                <a:ext cx="457200" cy="457200"/>
              </a:xfrm>
              <a:prstGeom prst="ellipse">
                <a:avLst/>
              </a:prstGeom>
              <a:noFill/>
              <a:ln w="12700" cmpd="sng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273506" y="3345962"/>
                <a:ext cx="534756" cy="182880"/>
                <a:chOff x="2273506" y="3345962"/>
                <a:chExt cx="534756" cy="182880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2273506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2625382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2" name="Straight Connector 71"/>
            <p:cNvCxnSpPr/>
            <p:nvPr/>
          </p:nvCxnSpPr>
          <p:spPr>
            <a:xfrm flipV="1">
              <a:off x="1654026" y="1233591"/>
              <a:ext cx="91440" cy="2887974"/>
            </a:xfrm>
            <a:prstGeom prst="line">
              <a:avLst/>
            </a:prstGeom>
            <a:ln>
              <a:solidFill>
                <a:schemeClr val="accent3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1745466" y="1248214"/>
              <a:ext cx="260436" cy="2887973"/>
            </a:xfrm>
            <a:prstGeom prst="line">
              <a:avLst/>
            </a:prstGeom>
            <a:ln>
              <a:solidFill>
                <a:schemeClr val="accent3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5584821" y="1261271"/>
            <a:ext cx="534756" cy="2919580"/>
            <a:chOff x="2208252" y="1248214"/>
            <a:chExt cx="534756" cy="2919580"/>
          </a:xfrm>
        </p:grpSpPr>
        <p:grpSp>
          <p:nvGrpSpPr>
            <p:cNvPr id="79" name="Group 78"/>
            <p:cNvGrpSpPr/>
            <p:nvPr/>
          </p:nvGrpSpPr>
          <p:grpSpPr>
            <a:xfrm>
              <a:off x="2208252" y="3560449"/>
              <a:ext cx="534756" cy="607345"/>
              <a:chOff x="2273506" y="3345962"/>
              <a:chExt cx="534756" cy="607345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2312284" y="3496107"/>
                <a:ext cx="457200" cy="457200"/>
              </a:xfrm>
              <a:prstGeom prst="ellipse">
                <a:avLst/>
              </a:prstGeom>
              <a:noFill/>
              <a:ln w="12700" cmpd="sng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2273506" y="3345962"/>
                <a:ext cx="534756" cy="182880"/>
                <a:chOff x="2273506" y="3345962"/>
                <a:chExt cx="534756" cy="182880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2273506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2625382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0" name="Straight Connector 79"/>
            <p:cNvCxnSpPr/>
            <p:nvPr/>
          </p:nvCxnSpPr>
          <p:spPr>
            <a:xfrm flipV="1">
              <a:off x="2299692" y="1248214"/>
              <a:ext cx="91440" cy="2312236"/>
            </a:xfrm>
            <a:prstGeom prst="line">
              <a:avLst/>
            </a:prstGeom>
            <a:ln>
              <a:solidFill>
                <a:schemeClr val="accent3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391132" y="1248214"/>
              <a:ext cx="260436" cy="2312236"/>
            </a:xfrm>
            <a:prstGeom prst="line">
              <a:avLst/>
            </a:prstGeom>
            <a:ln>
              <a:solidFill>
                <a:schemeClr val="accent3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6180537" y="1275932"/>
            <a:ext cx="534756" cy="2887973"/>
            <a:chOff x="914208" y="1248214"/>
            <a:chExt cx="534756" cy="2887973"/>
          </a:xfrm>
        </p:grpSpPr>
        <p:grpSp>
          <p:nvGrpSpPr>
            <p:cNvPr id="87" name="Group 86"/>
            <p:cNvGrpSpPr/>
            <p:nvPr/>
          </p:nvGrpSpPr>
          <p:grpSpPr>
            <a:xfrm>
              <a:off x="914208" y="3528842"/>
              <a:ext cx="534756" cy="607345"/>
              <a:chOff x="2273506" y="3345962"/>
              <a:chExt cx="534756" cy="607345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2312284" y="3496107"/>
                <a:ext cx="457200" cy="457200"/>
              </a:xfrm>
              <a:prstGeom prst="ellipse">
                <a:avLst/>
              </a:prstGeom>
              <a:noFill/>
              <a:ln w="12700" cmpd="sng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2273506" y="3345962"/>
                <a:ext cx="534756" cy="182880"/>
                <a:chOff x="2273506" y="3345962"/>
                <a:chExt cx="534756" cy="182880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2273506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625382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8" name="Straight Connector 87"/>
            <p:cNvCxnSpPr>
              <a:stCxn id="92" idx="0"/>
            </p:cNvCxnSpPr>
            <p:nvPr/>
          </p:nvCxnSpPr>
          <p:spPr>
            <a:xfrm flipV="1">
              <a:off x="1005648" y="1248214"/>
              <a:ext cx="260436" cy="2280628"/>
            </a:xfrm>
            <a:prstGeom prst="line">
              <a:avLst/>
            </a:prstGeom>
            <a:ln>
              <a:solidFill>
                <a:schemeClr val="accent5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</p:cNvCxnSpPr>
            <p:nvPr/>
          </p:nvCxnSpPr>
          <p:spPr>
            <a:xfrm flipH="1" flipV="1">
              <a:off x="1266084" y="1248214"/>
              <a:ext cx="91440" cy="2280628"/>
            </a:xfrm>
            <a:prstGeom prst="line">
              <a:avLst/>
            </a:prstGeom>
            <a:ln>
              <a:solidFill>
                <a:schemeClr val="accent5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6828915" y="1261309"/>
            <a:ext cx="534756" cy="3509941"/>
            <a:chOff x="1562586" y="1233591"/>
            <a:chExt cx="534756" cy="3509941"/>
          </a:xfrm>
        </p:grpSpPr>
        <p:grpSp>
          <p:nvGrpSpPr>
            <p:cNvPr id="95" name="Group 94"/>
            <p:cNvGrpSpPr/>
            <p:nvPr/>
          </p:nvGrpSpPr>
          <p:grpSpPr>
            <a:xfrm>
              <a:off x="1562586" y="4136187"/>
              <a:ext cx="534756" cy="607345"/>
              <a:chOff x="2273506" y="3345962"/>
              <a:chExt cx="534756" cy="607345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2312284" y="3496107"/>
                <a:ext cx="457200" cy="457200"/>
              </a:xfrm>
              <a:prstGeom prst="ellipse">
                <a:avLst/>
              </a:prstGeom>
              <a:noFill/>
              <a:ln w="12700" cmpd="sng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2273506" y="3345962"/>
                <a:ext cx="534756" cy="182880"/>
                <a:chOff x="2273506" y="3345962"/>
                <a:chExt cx="534756" cy="182880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2273506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2625382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96" name="Straight Connector 95"/>
            <p:cNvCxnSpPr/>
            <p:nvPr/>
          </p:nvCxnSpPr>
          <p:spPr>
            <a:xfrm flipV="1">
              <a:off x="1654026" y="1233591"/>
              <a:ext cx="91440" cy="2887974"/>
            </a:xfrm>
            <a:prstGeom prst="line">
              <a:avLst/>
            </a:prstGeom>
            <a:ln>
              <a:solidFill>
                <a:schemeClr val="accent5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1745466" y="1248214"/>
              <a:ext cx="260436" cy="2887973"/>
            </a:xfrm>
            <a:prstGeom prst="line">
              <a:avLst/>
            </a:prstGeom>
            <a:ln>
              <a:solidFill>
                <a:schemeClr val="accent5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474581" y="1275931"/>
            <a:ext cx="534756" cy="2919580"/>
            <a:chOff x="2208252" y="1248214"/>
            <a:chExt cx="534756" cy="2919580"/>
          </a:xfrm>
        </p:grpSpPr>
        <p:grpSp>
          <p:nvGrpSpPr>
            <p:cNvPr id="103" name="Group 102"/>
            <p:cNvGrpSpPr/>
            <p:nvPr/>
          </p:nvGrpSpPr>
          <p:grpSpPr>
            <a:xfrm>
              <a:off x="2208252" y="3560449"/>
              <a:ext cx="534756" cy="607345"/>
              <a:chOff x="2273506" y="3345962"/>
              <a:chExt cx="534756" cy="607345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2312284" y="3496107"/>
                <a:ext cx="457200" cy="457200"/>
              </a:xfrm>
              <a:prstGeom prst="ellipse">
                <a:avLst/>
              </a:prstGeom>
              <a:noFill/>
              <a:ln w="12700" cmpd="sng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7" name="Group 106"/>
              <p:cNvGrpSpPr/>
              <p:nvPr/>
            </p:nvGrpSpPr>
            <p:grpSpPr>
              <a:xfrm>
                <a:off x="2273506" y="3345962"/>
                <a:ext cx="534756" cy="182880"/>
                <a:chOff x="2273506" y="3345962"/>
                <a:chExt cx="534756" cy="182880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2273506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2625382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4" name="Straight Connector 103"/>
            <p:cNvCxnSpPr/>
            <p:nvPr/>
          </p:nvCxnSpPr>
          <p:spPr>
            <a:xfrm flipV="1">
              <a:off x="2299692" y="1248214"/>
              <a:ext cx="91440" cy="2312236"/>
            </a:xfrm>
            <a:prstGeom prst="line">
              <a:avLst/>
            </a:prstGeom>
            <a:ln>
              <a:solidFill>
                <a:schemeClr val="accent5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 flipV="1">
              <a:off x="2391132" y="1248214"/>
              <a:ext cx="260436" cy="2312236"/>
            </a:xfrm>
            <a:prstGeom prst="line">
              <a:avLst/>
            </a:prstGeom>
            <a:ln>
              <a:solidFill>
                <a:schemeClr val="accent5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8049117" y="1275895"/>
            <a:ext cx="534756" cy="2887973"/>
            <a:chOff x="914208" y="1248214"/>
            <a:chExt cx="534756" cy="2887973"/>
          </a:xfrm>
        </p:grpSpPr>
        <p:grpSp>
          <p:nvGrpSpPr>
            <p:cNvPr id="111" name="Group 110"/>
            <p:cNvGrpSpPr/>
            <p:nvPr/>
          </p:nvGrpSpPr>
          <p:grpSpPr>
            <a:xfrm>
              <a:off x="914208" y="3528842"/>
              <a:ext cx="534756" cy="607345"/>
              <a:chOff x="2273506" y="3345962"/>
              <a:chExt cx="534756" cy="607345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2312284" y="3496107"/>
                <a:ext cx="457200" cy="457200"/>
              </a:xfrm>
              <a:prstGeom prst="ellipse">
                <a:avLst/>
              </a:prstGeom>
              <a:noFill/>
              <a:ln w="12700" cmpd="sng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2273506" y="3345962"/>
                <a:ext cx="534756" cy="182880"/>
                <a:chOff x="2273506" y="3345962"/>
                <a:chExt cx="534756" cy="182880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2273506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2625382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12" name="Straight Connector 111"/>
            <p:cNvCxnSpPr>
              <a:stCxn id="116" idx="0"/>
            </p:cNvCxnSpPr>
            <p:nvPr/>
          </p:nvCxnSpPr>
          <p:spPr>
            <a:xfrm flipV="1">
              <a:off x="1005648" y="1248214"/>
              <a:ext cx="260436" cy="2280628"/>
            </a:xfrm>
            <a:prstGeom prst="line">
              <a:avLst/>
            </a:prstGeom>
            <a:ln>
              <a:solidFill>
                <a:schemeClr val="accent6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7" idx="0"/>
            </p:cNvCxnSpPr>
            <p:nvPr/>
          </p:nvCxnSpPr>
          <p:spPr>
            <a:xfrm flipH="1" flipV="1">
              <a:off x="1266084" y="1248214"/>
              <a:ext cx="91440" cy="2280628"/>
            </a:xfrm>
            <a:prstGeom prst="line">
              <a:avLst/>
            </a:prstGeom>
            <a:ln>
              <a:solidFill>
                <a:schemeClr val="accent6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8697495" y="1261272"/>
            <a:ext cx="534756" cy="3509941"/>
            <a:chOff x="1562586" y="1233591"/>
            <a:chExt cx="534756" cy="3509941"/>
          </a:xfrm>
        </p:grpSpPr>
        <p:grpSp>
          <p:nvGrpSpPr>
            <p:cNvPr id="119" name="Group 118"/>
            <p:cNvGrpSpPr/>
            <p:nvPr/>
          </p:nvGrpSpPr>
          <p:grpSpPr>
            <a:xfrm>
              <a:off x="1562586" y="4136187"/>
              <a:ext cx="534756" cy="607345"/>
              <a:chOff x="2273506" y="3345962"/>
              <a:chExt cx="534756" cy="607345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2312284" y="3496107"/>
                <a:ext cx="457200" cy="457200"/>
              </a:xfrm>
              <a:prstGeom prst="ellipse">
                <a:avLst/>
              </a:prstGeom>
              <a:noFill/>
              <a:ln w="12700" cmpd="sng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3" name="Group 122"/>
              <p:cNvGrpSpPr/>
              <p:nvPr/>
            </p:nvGrpSpPr>
            <p:grpSpPr>
              <a:xfrm>
                <a:off x="2273506" y="3345962"/>
                <a:ext cx="534756" cy="182880"/>
                <a:chOff x="2273506" y="3345962"/>
                <a:chExt cx="534756" cy="182880"/>
              </a:xfrm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2273506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2625382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20" name="Straight Connector 119"/>
            <p:cNvCxnSpPr/>
            <p:nvPr/>
          </p:nvCxnSpPr>
          <p:spPr>
            <a:xfrm flipV="1">
              <a:off x="1654026" y="1233591"/>
              <a:ext cx="91440" cy="2887974"/>
            </a:xfrm>
            <a:prstGeom prst="line">
              <a:avLst/>
            </a:prstGeom>
            <a:ln>
              <a:solidFill>
                <a:schemeClr val="accent6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 flipV="1">
              <a:off x="1745466" y="1248214"/>
              <a:ext cx="260436" cy="2887973"/>
            </a:xfrm>
            <a:prstGeom prst="line">
              <a:avLst/>
            </a:prstGeom>
            <a:ln>
              <a:solidFill>
                <a:schemeClr val="accent6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9343161" y="1275894"/>
            <a:ext cx="534756" cy="2919580"/>
            <a:chOff x="2208252" y="1248214"/>
            <a:chExt cx="534756" cy="2919580"/>
          </a:xfrm>
        </p:grpSpPr>
        <p:grpSp>
          <p:nvGrpSpPr>
            <p:cNvPr id="127" name="Group 126"/>
            <p:cNvGrpSpPr/>
            <p:nvPr/>
          </p:nvGrpSpPr>
          <p:grpSpPr>
            <a:xfrm>
              <a:off x="2208252" y="3560449"/>
              <a:ext cx="534756" cy="607345"/>
              <a:chOff x="2273506" y="3345962"/>
              <a:chExt cx="534756" cy="607345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2312284" y="3496107"/>
                <a:ext cx="457200" cy="457200"/>
              </a:xfrm>
              <a:prstGeom prst="ellipse">
                <a:avLst/>
              </a:prstGeom>
              <a:noFill/>
              <a:ln w="12700" cmpd="sng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2273506" y="3345962"/>
                <a:ext cx="534756" cy="182880"/>
                <a:chOff x="2273506" y="3345962"/>
                <a:chExt cx="534756" cy="182880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2273506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2625382" y="3345962"/>
                  <a:ext cx="182880" cy="18288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28" name="Straight Connector 127"/>
            <p:cNvCxnSpPr/>
            <p:nvPr/>
          </p:nvCxnSpPr>
          <p:spPr>
            <a:xfrm flipV="1">
              <a:off x="2299692" y="1248214"/>
              <a:ext cx="91440" cy="2312236"/>
            </a:xfrm>
            <a:prstGeom prst="line">
              <a:avLst/>
            </a:prstGeom>
            <a:ln>
              <a:solidFill>
                <a:schemeClr val="accent6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 flipV="1">
              <a:off x="2391132" y="1248214"/>
              <a:ext cx="260436" cy="2312236"/>
            </a:xfrm>
            <a:prstGeom prst="line">
              <a:avLst/>
            </a:prstGeom>
            <a:ln>
              <a:solidFill>
                <a:schemeClr val="accent6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2424614" y="37182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3151477" y="43467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3786568" y="37554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395500" y="37398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069991" y="43553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5705082" y="37640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285260" y="37398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6959751" y="43553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594842" y="37640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8153840" y="37505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8828331" y="43659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463422" y="37746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" name="Oval 1"/>
          <p:cNvSpPr/>
          <p:nvPr/>
        </p:nvSpPr>
        <p:spPr>
          <a:xfrm>
            <a:off x="4064739" y="245316"/>
            <a:ext cx="404538" cy="1284297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2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2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2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2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2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59" grpId="0"/>
      <p:bldP spid="160" grpId="0"/>
      <p:bldP spid="161" grpId="0"/>
      <p:bldP spid="162" grpId="0"/>
      <p:bldP spid="163" grpId="0"/>
      <p:bldP spid="164" grpId="0"/>
      <p:bldP spid="164" grpId="1"/>
      <p:bldP spid="165" grpId="0"/>
      <p:bldP spid="166" grpId="0"/>
      <p:bldP spid="167" grpId="0"/>
      <p:bldP spid="167" grpId="1"/>
      <p:bldP spid="168" grpId="0"/>
      <p:bldP spid="169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208" y="608133"/>
            <a:ext cx="182880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Stage 1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008" y="608133"/>
            <a:ext cx="1828800" cy="64008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Stage 2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5808" y="608133"/>
            <a:ext cx="1828800" cy="64008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>
                <a:solidFill>
                  <a:schemeClr val="bg1"/>
                </a:solidFill>
              </a:rPr>
              <a:t>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4608" y="608133"/>
            <a:ext cx="1828800" cy="64008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Stage 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385836" y="1274366"/>
            <a:ext cx="534756" cy="2887973"/>
            <a:chOff x="861836" y="1274365"/>
            <a:chExt cx="534756" cy="2887973"/>
          </a:xfrm>
        </p:grpSpPr>
        <p:grpSp>
          <p:nvGrpSpPr>
            <p:cNvPr id="59" name="Group 58"/>
            <p:cNvGrpSpPr/>
            <p:nvPr/>
          </p:nvGrpSpPr>
          <p:grpSpPr>
            <a:xfrm>
              <a:off x="861836" y="1274365"/>
              <a:ext cx="534756" cy="2887973"/>
              <a:chOff x="914208" y="1248214"/>
              <a:chExt cx="534756" cy="2887973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914208" y="3528842"/>
                <a:ext cx="534756" cy="607345"/>
                <a:chOff x="2273506" y="3345962"/>
                <a:chExt cx="534756" cy="607345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2312284" y="3496107"/>
                  <a:ext cx="457200" cy="45720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2273506" y="3345962"/>
                  <a:ext cx="534756" cy="182880"/>
                  <a:chOff x="2273506" y="3345962"/>
                  <a:chExt cx="534756" cy="182880"/>
                </a:xfrm>
              </p:grpSpPr>
              <p:sp>
                <p:nvSpPr>
                  <p:cNvPr id="27" name="Oval 26"/>
                  <p:cNvSpPr/>
                  <p:nvPr/>
                </p:nvSpPr>
                <p:spPr>
                  <a:xfrm>
                    <a:off x="2273506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2625382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42" name="Straight Connector 41"/>
              <p:cNvCxnSpPr>
                <a:stCxn id="27" idx="0"/>
              </p:cNvCxnSpPr>
              <p:nvPr/>
            </p:nvCxnSpPr>
            <p:spPr>
              <a:xfrm flipV="1">
                <a:off x="1005648" y="1248214"/>
                <a:ext cx="260436" cy="2280628"/>
              </a:xfrm>
              <a:prstGeom prst="line">
                <a:avLst/>
              </a:prstGeom>
              <a:ln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28" idx="0"/>
              </p:cNvCxnSpPr>
              <p:nvPr/>
            </p:nvCxnSpPr>
            <p:spPr>
              <a:xfrm flipH="1" flipV="1">
                <a:off x="1266084" y="1248214"/>
                <a:ext cx="91440" cy="2280628"/>
              </a:xfrm>
              <a:prstGeom prst="line">
                <a:avLst/>
              </a:prstGeom>
              <a:ln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33"/>
            <p:cNvSpPr txBox="1"/>
            <p:nvPr/>
          </p:nvSpPr>
          <p:spPr>
            <a:xfrm>
              <a:off x="900614" y="374926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89852" y="1274366"/>
            <a:ext cx="534756" cy="3509941"/>
            <a:chOff x="1510214" y="1233591"/>
            <a:chExt cx="534756" cy="3509941"/>
          </a:xfrm>
        </p:grpSpPr>
        <p:grpSp>
          <p:nvGrpSpPr>
            <p:cNvPr id="60" name="Group 59"/>
            <p:cNvGrpSpPr/>
            <p:nvPr/>
          </p:nvGrpSpPr>
          <p:grpSpPr>
            <a:xfrm>
              <a:off x="1510214" y="1233591"/>
              <a:ext cx="534756" cy="3509941"/>
              <a:chOff x="1562586" y="1233591"/>
              <a:chExt cx="534756" cy="3509941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562586" y="4136187"/>
                <a:ext cx="534756" cy="607345"/>
                <a:chOff x="2273506" y="3345962"/>
                <a:chExt cx="534756" cy="607345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2312284" y="3496107"/>
                  <a:ext cx="457200" cy="45720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>
                  <a:off x="2273506" y="3345962"/>
                  <a:ext cx="534756" cy="182880"/>
                  <a:chOff x="2273506" y="3345962"/>
                  <a:chExt cx="534756" cy="182880"/>
                </a:xfrm>
              </p:grpSpPr>
              <p:sp>
                <p:nvSpPr>
                  <p:cNvPr id="34" name="Oval 33"/>
                  <p:cNvSpPr/>
                  <p:nvPr/>
                </p:nvSpPr>
                <p:spPr>
                  <a:xfrm>
                    <a:off x="2273506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2625382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47" name="Straight Connector 46"/>
              <p:cNvCxnSpPr/>
              <p:nvPr/>
            </p:nvCxnSpPr>
            <p:spPr>
              <a:xfrm flipV="1">
                <a:off x="1654026" y="1233591"/>
                <a:ext cx="91440" cy="2887974"/>
              </a:xfrm>
              <a:prstGeom prst="line">
                <a:avLst/>
              </a:prstGeom>
              <a:ln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 flipV="1">
                <a:off x="1745466" y="1248214"/>
                <a:ext cx="260436" cy="2887973"/>
              </a:xfrm>
              <a:prstGeom prst="line">
                <a:avLst/>
              </a:prstGeom>
              <a:ln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TextBox 158"/>
            <p:cNvSpPr txBox="1"/>
            <p:nvPr/>
          </p:nvSpPr>
          <p:spPr>
            <a:xfrm>
              <a:off x="1627477" y="43336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56120" y="1274365"/>
            <a:ext cx="534756" cy="2919580"/>
            <a:chOff x="2155880" y="1248214"/>
            <a:chExt cx="534756" cy="2919580"/>
          </a:xfrm>
        </p:grpSpPr>
        <p:grpSp>
          <p:nvGrpSpPr>
            <p:cNvPr id="61" name="Group 60"/>
            <p:cNvGrpSpPr/>
            <p:nvPr/>
          </p:nvGrpSpPr>
          <p:grpSpPr>
            <a:xfrm>
              <a:off x="2155880" y="1248214"/>
              <a:ext cx="534756" cy="2919580"/>
              <a:chOff x="2208252" y="1248214"/>
              <a:chExt cx="534756" cy="2919580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208252" y="3560449"/>
                <a:ext cx="534756" cy="607345"/>
                <a:chOff x="2273506" y="3345962"/>
                <a:chExt cx="534756" cy="607345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2312284" y="3496107"/>
                  <a:ext cx="457200" cy="45720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2273506" y="3345962"/>
                  <a:ext cx="534756" cy="182880"/>
                  <a:chOff x="2273506" y="3345962"/>
                  <a:chExt cx="534756" cy="182880"/>
                </a:xfrm>
              </p:grpSpPr>
              <p:sp>
                <p:nvSpPr>
                  <p:cNvPr id="39" name="Oval 38"/>
                  <p:cNvSpPr/>
                  <p:nvPr/>
                </p:nvSpPr>
                <p:spPr>
                  <a:xfrm>
                    <a:off x="2273506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2625382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53" name="Straight Connector 52"/>
              <p:cNvCxnSpPr/>
              <p:nvPr/>
            </p:nvCxnSpPr>
            <p:spPr>
              <a:xfrm flipV="1">
                <a:off x="2299692" y="1248214"/>
                <a:ext cx="91440" cy="2312236"/>
              </a:xfrm>
              <a:prstGeom prst="line">
                <a:avLst/>
              </a:prstGeom>
              <a:ln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2391132" y="1248214"/>
                <a:ext cx="260436" cy="2312236"/>
              </a:xfrm>
              <a:prstGeom prst="line">
                <a:avLst/>
              </a:prstGeom>
              <a:ln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0" name="TextBox 159"/>
            <p:cNvSpPr txBox="1"/>
            <p:nvPr/>
          </p:nvSpPr>
          <p:spPr>
            <a:xfrm>
              <a:off x="2262568" y="374235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90777" y="1274366"/>
            <a:ext cx="534756" cy="2887973"/>
            <a:chOff x="2766777" y="1248177"/>
            <a:chExt cx="534756" cy="2887973"/>
          </a:xfrm>
        </p:grpSpPr>
        <p:grpSp>
          <p:nvGrpSpPr>
            <p:cNvPr id="62" name="Group 61"/>
            <p:cNvGrpSpPr/>
            <p:nvPr/>
          </p:nvGrpSpPr>
          <p:grpSpPr>
            <a:xfrm>
              <a:off x="2766777" y="1248177"/>
              <a:ext cx="534756" cy="2887973"/>
              <a:chOff x="914208" y="1248214"/>
              <a:chExt cx="534756" cy="2887973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914208" y="3528842"/>
                <a:ext cx="534756" cy="607345"/>
                <a:chOff x="2273506" y="3345962"/>
                <a:chExt cx="534756" cy="607345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2312284" y="3496107"/>
                  <a:ext cx="457200" cy="45720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7" name="Group 66"/>
                <p:cNvGrpSpPr/>
                <p:nvPr/>
              </p:nvGrpSpPr>
              <p:grpSpPr>
                <a:xfrm>
                  <a:off x="2273506" y="3345962"/>
                  <a:ext cx="534756" cy="182880"/>
                  <a:chOff x="2273506" y="3345962"/>
                  <a:chExt cx="534756" cy="182880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2273506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2625382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64" name="Straight Connector 63"/>
              <p:cNvCxnSpPr>
                <a:stCxn id="68" idx="0"/>
              </p:cNvCxnSpPr>
              <p:nvPr/>
            </p:nvCxnSpPr>
            <p:spPr>
              <a:xfrm flipV="1">
                <a:off x="1005648" y="1248214"/>
                <a:ext cx="260436" cy="2280628"/>
              </a:xfrm>
              <a:prstGeom prst="line">
                <a:avLst/>
              </a:prstGeom>
              <a:ln>
                <a:solidFill>
                  <a:schemeClr val="accent3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9" idx="0"/>
              </p:cNvCxnSpPr>
              <p:nvPr/>
            </p:nvCxnSpPr>
            <p:spPr>
              <a:xfrm flipH="1" flipV="1">
                <a:off x="1266084" y="1248214"/>
                <a:ext cx="91440" cy="2280628"/>
              </a:xfrm>
              <a:prstGeom prst="line">
                <a:avLst/>
              </a:prstGeom>
              <a:ln>
                <a:solidFill>
                  <a:schemeClr val="accent3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TextBox 160"/>
            <p:cNvSpPr txBox="1"/>
            <p:nvPr/>
          </p:nvSpPr>
          <p:spPr>
            <a:xfrm>
              <a:off x="2871500" y="372679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551402" y="1274366"/>
            <a:ext cx="534756" cy="3509941"/>
            <a:chOff x="3415155" y="1233554"/>
            <a:chExt cx="534756" cy="3509941"/>
          </a:xfrm>
        </p:grpSpPr>
        <p:grpSp>
          <p:nvGrpSpPr>
            <p:cNvPr id="70" name="Group 69"/>
            <p:cNvGrpSpPr/>
            <p:nvPr/>
          </p:nvGrpSpPr>
          <p:grpSpPr>
            <a:xfrm>
              <a:off x="3415155" y="1233554"/>
              <a:ext cx="534756" cy="3509941"/>
              <a:chOff x="1562586" y="1233591"/>
              <a:chExt cx="534756" cy="3509941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1562586" y="4136187"/>
                <a:ext cx="534756" cy="607345"/>
                <a:chOff x="2273506" y="3345962"/>
                <a:chExt cx="534756" cy="607345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2312284" y="3496107"/>
                  <a:ext cx="457200" cy="45720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" name="Group 74"/>
                <p:cNvGrpSpPr/>
                <p:nvPr/>
              </p:nvGrpSpPr>
              <p:grpSpPr>
                <a:xfrm>
                  <a:off x="2273506" y="3345962"/>
                  <a:ext cx="534756" cy="182880"/>
                  <a:chOff x="2273506" y="3345962"/>
                  <a:chExt cx="534756" cy="182880"/>
                </a:xfrm>
              </p:grpSpPr>
              <p:sp>
                <p:nvSpPr>
                  <p:cNvPr id="76" name="Oval 75"/>
                  <p:cNvSpPr/>
                  <p:nvPr/>
                </p:nvSpPr>
                <p:spPr>
                  <a:xfrm>
                    <a:off x="2273506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2625382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72" name="Straight Connector 71"/>
              <p:cNvCxnSpPr/>
              <p:nvPr/>
            </p:nvCxnSpPr>
            <p:spPr>
              <a:xfrm flipV="1">
                <a:off x="1654026" y="1233591"/>
                <a:ext cx="91440" cy="2887974"/>
              </a:xfrm>
              <a:prstGeom prst="line">
                <a:avLst/>
              </a:prstGeom>
              <a:ln>
                <a:solidFill>
                  <a:schemeClr val="accent3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 flipV="1">
                <a:off x="1745466" y="1248214"/>
                <a:ext cx="260436" cy="2887973"/>
              </a:xfrm>
              <a:prstGeom prst="line">
                <a:avLst/>
              </a:prstGeom>
              <a:ln>
                <a:solidFill>
                  <a:schemeClr val="accent3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2" name="TextBox 161"/>
            <p:cNvSpPr txBox="1"/>
            <p:nvPr/>
          </p:nvSpPr>
          <p:spPr>
            <a:xfrm>
              <a:off x="3545991" y="434225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51991" y="1274365"/>
            <a:ext cx="534756" cy="2919580"/>
            <a:chOff x="4060821" y="1248177"/>
            <a:chExt cx="534756" cy="2919580"/>
          </a:xfrm>
        </p:grpSpPr>
        <p:grpSp>
          <p:nvGrpSpPr>
            <p:cNvPr id="78" name="Group 77"/>
            <p:cNvGrpSpPr/>
            <p:nvPr/>
          </p:nvGrpSpPr>
          <p:grpSpPr>
            <a:xfrm>
              <a:off x="4060821" y="1248177"/>
              <a:ext cx="534756" cy="2919580"/>
              <a:chOff x="2208252" y="1248214"/>
              <a:chExt cx="534756" cy="2919580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208252" y="3560449"/>
                <a:ext cx="534756" cy="607345"/>
                <a:chOff x="2273506" y="3345962"/>
                <a:chExt cx="534756" cy="607345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2312284" y="3496107"/>
                  <a:ext cx="457200" cy="45720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3" name="Group 82"/>
                <p:cNvGrpSpPr/>
                <p:nvPr/>
              </p:nvGrpSpPr>
              <p:grpSpPr>
                <a:xfrm>
                  <a:off x="2273506" y="3345962"/>
                  <a:ext cx="534756" cy="182880"/>
                  <a:chOff x="2273506" y="3345962"/>
                  <a:chExt cx="534756" cy="182880"/>
                </a:xfrm>
              </p:grpSpPr>
              <p:sp>
                <p:nvSpPr>
                  <p:cNvPr id="84" name="Oval 83"/>
                  <p:cNvSpPr/>
                  <p:nvPr/>
                </p:nvSpPr>
                <p:spPr>
                  <a:xfrm>
                    <a:off x="2273506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2625382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2299692" y="1248214"/>
                <a:ext cx="91440" cy="2312236"/>
              </a:xfrm>
              <a:prstGeom prst="line">
                <a:avLst/>
              </a:prstGeom>
              <a:ln>
                <a:solidFill>
                  <a:schemeClr val="accent3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2391132" y="1248214"/>
                <a:ext cx="260436" cy="2312236"/>
              </a:xfrm>
              <a:prstGeom prst="line">
                <a:avLst/>
              </a:prstGeom>
              <a:ln>
                <a:solidFill>
                  <a:schemeClr val="accent3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3" name="TextBox 162"/>
            <p:cNvSpPr txBox="1"/>
            <p:nvPr/>
          </p:nvSpPr>
          <p:spPr>
            <a:xfrm>
              <a:off x="4181082" y="375092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40476" y="1274366"/>
            <a:ext cx="534756" cy="2887973"/>
            <a:chOff x="4656537" y="1262837"/>
            <a:chExt cx="534756" cy="2887973"/>
          </a:xfrm>
        </p:grpSpPr>
        <p:grpSp>
          <p:nvGrpSpPr>
            <p:cNvPr id="86" name="Group 85"/>
            <p:cNvGrpSpPr/>
            <p:nvPr/>
          </p:nvGrpSpPr>
          <p:grpSpPr>
            <a:xfrm>
              <a:off x="4656537" y="1262837"/>
              <a:ext cx="534756" cy="2887973"/>
              <a:chOff x="914208" y="1248214"/>
              <a:chExt cx="534756" cy="2887973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914208" y="3528842"/>
                <a:ext cx="534756" cy="607345"/>
                <a:chOff x="2273506" y="3345962"/>
                <a:chExt cx="534756" cy="607345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2312284" y="3496107"/>
                  <a:ext cx="457200" cy="45720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1" name="Group 90"/>
                <p:cNvGrpSpPr/>
                <p:nvPr/>
              </p:nvGrpSpPr>
              <p:grpSpPr>
                <a:xfrm>
                  <a:off x="2273506" y="3345962"/>
                  <a:ext cx="534756" cy="182880"/>
                  <a:chOff x="2273506" y="3345962"/>
                  <a:chExt cx="534756" cy="182880"/>
                </a:xfrm>
              </p:grpSpPr>
              <p:sp>
                <p:nvSpPr>
                  <p:cNvPr id="92" name="Oval 91"/>
                  <p:cNvSpPr/>
                  <p:nvPr/>
                </p:nvSpPr>
                <p:spPr>
                  <a:xfrm>
                    <a:off x="2273506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2625382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88" name="Straight Connector 87"/>
              <p:cNvCxnSpPr>
                <a:stCxn id="92" idx="0"/>
              </p:cNvCxnSpPr>
              <p:nvPr/>
            </p:nvCxnSpPr>
            <p:spPr>
              <a:xfrm flipV="1">
                <a:off x="1005648" y="1248214"/>
                <a:ext cx="260436" cy="2280628"/>
              </a:xfrm>
              <a:prstGeom prst="line">
                <a:avLst/>
              </a:prstGeom>
              <a:ln>
                <a:solidFill>
                  <a:schemeClr val="accent5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93" idx="0"/>
              </p:cNvCxnSpPr>
              <p:nvPr/>
            </p:nvCxnSpPr>
            <p:spPr>
              <a:xfrm flipH="1" flipV="1">
                <a:off x="1266084" y="1248214"/>
                <a:ext cx="91440" cy="2280628"/>
              </a:xfrm>
              <a:prstGeom prst="line">
                <a:avLst/>
              </a:prstGeom>
              <a:ln>
                <a:solidFill>
                  <a:schemeClr val="accent5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TextBox 163"/>
            <p:cNvSpPr txBox="1"/>
            <p:nvPr/>
          </p:nvSpPr>
          <p:spPr>
            <a:xfrm>
              <a:off x="4761260" y="372679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28915" y="1274366"/>
            <a:ext cx="534756" cy="3509941"/>
            <a:chOff x="5304915" y="1248214"/>
            <a:chExt cx="534756" cy="3509941"/>
          </a:xfrm>
        </p:grpSpPr>
        <p:grpSp>
          <p:nvGrpSpPr>
            <p:cNvPr id="94" name="Group 93"/>
            <p:cNvGrpSpPr/>
            <p:nvPr/>
          </p:nvGrpSpPr>
          <p:grpSpPr>
            <a:xfrm>
              <a:off x="5304915" y="1248214"/>
              <a:ext cx="534756" cy="3509941"/>
              <a:chOff x="1562586" y="1233591"/>
              <a:chExt cx="534756" cy="3509941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1562586" y="4136187"/>
                <a:ext cx="534756" cy="607345"/>
                <a:chOff x="2273506" y="3345962"/>
                <a:chExt cx="534756" cy="607345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2312284" y="3496107"/>
                  <a:ext cx="457200" cy="45720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9" name="Group 98"/>
                <p:cNvGrpSpPr/>
                <p:nvPr/>
              </p:nvGrpSpPr>
              <p:grpSpPr>
                <a:xfrm>
                  <a:off x="2273506" y="3345962"/>
                  <a:ext cx="534756" cy="182880"/>
                  <a:chOff x="2273506" y="3345962"/>
                  <a:chExt cx="534756" cy="182880"/>
                </a:xfrm>
              </p:grpSpPr>
              <p:sp>
                <p:nvSpPr>
                  <p:cNvPr id="100" name="Oval 99"/>
                  <p:cNvSpPr/>
                  <p:nvPr/>
                </p:nvSpPr>
                <p:spPr>
                  <a:xfrm>
                    <a:off x="2273506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2625382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96" name="Straight Connector 95"/>
              <p:cNvCxnSpPr/>
              <p:nvPr/>
            </p:nvCxnSpPr>
            <p:spPr>
              <a:xfrm flipV="1">
                <a:off x="1654026" y="1233591"/>
                <a:ext cx="91440" cy="2887974"/>
              </a:xfrm>
              <a:prstGeom prst="line">
                <a:avLst/>
              </a:prstGeom>
              <a:ln>
                <a:solidFill>
                  <a:schemeClr val="accent5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745466" y="1248214"/>
                <a:ext cx="260436" cy="2887973"/>
              </a:xfrm>
              <a:prstGeom prst="line">
                <a:avLst/>
              </a:prstGeom>
              <a:ln>
                <a:solidFill>
                  <a:schemeClr val="accent5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Box 164"/>
            <p:cNvSpPr txBox="1"/>
            <p:nvPr/>
          </p:nvSpPr>
          <p:spPr>
            <a:xfrm>
              <a:off x="5435751" y="434225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18652" y="1274365"/>
            <a:ext cx="534756" cy="2919580"/>
            <a:chOff x="5950581" y="1262837"/>
            <a:chExt cx="534756" cy="2919580"/>
          </a:xfrm>
        </p:grpSpPr>
        <p:grpSp>
          <p:nvGrpSpPr>
            <p:cNvPr id="102" name="Group 101"/>
            <p:cNvGrpSpPr/>
            <p:nvPr/>
          </p:nvGrpSpPr>
          <p:grpSpPr>
            <a:xfrm>
              <a:off x="5950581" y="1262837"/>
              <a:ext cx="534756" cy="2919580"/>
              <a:chOff x="2208252" y="1248214"/>
              <a:chExt cx="534756" cy="2919580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2208252" y="3560449"/>
                <a:ext cx="534756" cy="607345"/>
                <a:chOff x="2273506" y="3345962"/>
                <a:chExt cx="534756" cy="607345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2312284" y="3496107"/>
                  <a:ext cx="457200" cy="45720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7" name="Group 106"/>
                <p:cNvGrpSpPr/>
                <p:nvPr/>
              </p:nvGrpSpPr>
              <p:grpSpPr>
                <a:xfrm>
                  <a:off x="2273506" y="3345962"/>
                  <a:ext cx="534756" cy="182880"/>
                  <a:chOff x="2273506" y="3345962"/>
                  <a:chExt cx="534756" cy="182880"/>
                </a:xfrm>
              </p:grpSpPr>
              <p:sp>
                <p:nvSpPr>
                  <p:cNvPr id="108" name="Oval 107"/>
                  <p:cNvSpPr/>
                  <p:nvPr/>
                </p:nvSpPr>
                <p:spPr>
                  <a:xfrm>
                    <a:off x="2273506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2625382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04" name="Straight Connector 103"/>
              <p:cNvCxnSpPr/>
              <p:nvPr/>
            </p:nvCxnSpPr>
            <p:spPr>
              <a:xfrm flipV="1">
                <a:off x="2299692" y="1248214"/>
                <a:ext cx="91440" cy="2312236"/>
              </a:xfrm>
              <a:prstGeom prst="line">
                <a:avLst/>
              </a:prstGeom>
              <a:ln>
                <a:solidFill>
                  <a:schemeClr val="accent5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H="1" flipV="1">
                <a:off x="2391132" y="1248214"/>
                <a:ext cx="260436" cy="2312236"/>
              </a:xfrm>
              <a:prstGeom prst="line">
                <a:avLst/>
              </a:prstGeom>
              <a:ln>
                <a:solidFill>
                  <a:schemeClr val="accent5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6" name="TextBox 165"/>
            <p:cNvSpPr txBox="1"/>
            <p:nvPr/>
          </p:nvSpPr>
          <p:spPr>
            <a:xfrm>
              <a:off x="6070842" y="375092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78128" y="1274366"/>
            <a:ext cx="534756" cy="2887973"/>
            <a:chOff x="6525117" y="1262800"/>
            <a:chExt cx="534756" cy="2887973"/>
          </a:xfrm>
        </p:grpSpPr>
        <p:grpSp>
          <p:nvGrpSpPr>
            <p:cNvPr id="110" name="Group 109"/>
            <p:cNvGrpSpPr/>
            <p:nvPr/>
          </p:nvGrpSpPr>
          <p:grpSpPr>
            <a:xfrm>
              <a:off x="6525117" y="1262800"/>
              <a:ext cx="534756" cy="2887973"/>
              <a:chOff x="914208" y="1248214"/>
              <a:chExt cx="534756" cy="2887973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914208" y="3528842"/>
                <a:ext cx="534756" cy="607345"/>
                <a:chOff x="2273506" y="3345962"/>
                <a:chExt cx="534756" cy="607345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2312284" y="3496107"/>
                  <a:ext cx="457200" cy="45720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5" name="Group 114"/>
                <p:cNvGrpSpPr/>
                <p:nvPr/>
              </p:nvGrpSpPr>
              <p:grpSpPr>
                <a:xfrm>
                  <a:off x="2273506" y="3345962"/>
                  <a:ext cx="534756" cy="182880"/>
                  <a:chOff x="2273506" y="3345962"/>
                  <a:chExt cx="534756" cy="182880"/>
                </a:xfrm>
              </p:grpSpPr>
              <p:sp>
                <p:nvSpPr>
                  <p:cNvPr id="116" name="Oval 115"/>
                  <p:cNvSpPr/>
                  <p:nvPr/>
                </p:nvSpPr>
                <p:spPr>
                  <a:xfrm>
                    <a:off x="2273506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2625382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12" name="Straight Connector 111"/>
              <p:cNvCxnSpPr>
                <a:stCxn id="116" idx="0"/>
              </p:cNvCxnSpPr>
              <p:nvPr/>
            </p:nvCxnSpPr>
            <p:spPr>
              <a:xfrm flipV="1">
                <a:off x="1005648" y="1248214"/>
                <a:ext cx="260436" cy="2280628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17" idx="0"/>
              </p:cNvCxnSpPr>
              <p:nvPr/>
            </p:nvCxnSpPr>
            <p:spPr>
              <a:xfrm flipH="1" flipV="1">
                <a:off x="1266084" y="1248214"/>
                <a:ext cx="91440" cy="2280628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7" name="TextBox 166"/>
            <p:cNvSpPr txBox="1"/>
            <p:nvPr/>
          </p:nvSpPr>
          <p:spPr>
            <a:xfrm>
              <a:off x="6629840" y="373742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16646" y="1274366"/>
            <a:ext cx="534756" cy="3509941"/>
            <a:chOff x="7173495" y="1248177"/>
            <a:chExt cx="534756" cy="3509941"/>
          </a:xfrm>
        </p:grpSpPr>
        <p:grpSp>
          <p:nvGrpSpPr>
            <p:cNvPr id="118" name="Group 117"/>
            <p:cNvGrpSpPr/>
            <p:nvPr/>
          </p:nvGrpSpPr>
          <p:grpSpPr>
            <a:xfrm>
              <a:off x="7173495" y="1248177"/>
              <a:ext cx="534756" cy="3509941"/>
              <a:chOff x="1562586" y="1233591"/>
              <a:chExt cx="534756" cy="3509941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1562586" y="4136187"/>
                <a:ext cx="534756" cy="607345"/>
                <a:chOff x="2273506" y="3345962"/>
                <a:chExt cx="534756" cy="607345"/>
              </a:xfrm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2312284" y="3496107"/>
                  <a:ext cx="457200" cy="45720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3" name="Group 122"/>
                <p:cNvGrpSpPr/>
                <p:nvPr/>
              </p:nvGrpSpPr>
              <p:grpSpPr>
                <a:xfrm>
                  <a:off x="2273506" y="3345962"/>
                  <a:ext cx="534756" cy="182880"/>
                  <a:chOff x="2273506" y="3345962"/>
                  <a:chExt cx="534756" cy="182880"/>
                </a:xfrm>
              </p:grpSpPr>
              <p:sp>
                <p:nvSpPr>
                  <p:cNvPr id="124" name="Oval 123"/>
                  <p:cNvSpPr/>
                  <p:nvPr/>
                </p:nvSpPr>
                <p:spPr>
                  <a:xfrm>
                    <a:off x="2273506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2625382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20" name="Straight Connector 119"/>
              <p:cNvCxnSpPr/>
              <p:nvPr/>
            </p:nvCxnSpPr>
            <p:spPr>
              <a:xfrm flipV="1">
                <a:off x="1654026" y="1233591"/>
                <a:ext cx="91440" cy="2887974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 flipV="1">
                <a:off x="1745466" y="1248214"/>
                <a:ext cx="260436" cy="2887973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TextBox 167"/>
            <p:cNvSpPr txBox="1"/>
            <p:nvPr/>
          </p:nvSpPr>
          <p:spPr>
            <a:xfrm>
              <a:off x="7304331" y="43528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94159" y="1274365"/>
            <a:ext cx="534756" cy="2919580"/>
            <a:chOff x="7819161" y="1262800"/>
            <a:chExt cx="534756" cy="2919580"/>
          </a:xfrm>
        </p:grpSpPr>
        <p:grpSp>
          <p:nvGrpSpPr>
            <p:cNvPr id="126" name="Group 125"/>
            <p:cNvGrpSpPr/>
            <p:nvPr/>
          </p:nvGrpSpPr>
          <p:grpSpPr>
            <a:xfrm>
              <a:off x="7819161" y="1262800"/>
              <a:ext cx="534756" cy="2919580"/>
              <a:chOff x="2208252" y="1248214"/>
              <a:chExt cx="534756" cy="2919580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2208252" y="3560449"/>
                <a:ext cx="534756" cy="607345"/>
                <a:chOff x="2273506" y="3345962"/>
                <a:chExt cx="534756" cy="607345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2312284" y="3496107"/>
                  <a:ext cx="457200" cy="457200"/>
                </a:xfrm>
                <a:prstGeom prst="ellipse">
                  <a:avLst/>
                </a:prstGeom>
                <a:noFill/>
                <a:ln w="12700" cmpd="sng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1" name="Group 130"/>
                <p:cNvGrpSpPr/>
                <p:nvPr/>
              </p:nvGrpSpPr>
              <p:grpSpPr>
                <a:xfrm>
                  <a:off x="2273506" y="3345962"/>
                  <a:ext cx="534756" cy="182880"/>
                  <a:chOff x="2273506" y="3345962"/>
                  <a:chExt cx="534756" cy="182880"/>
                </a:xfrm>
              </p:grpSpPr>
              <p:sp>
                <p:nvSpPr>
                  <p:cNvPr id="132" name="Oval 131"/>
                  <p:cNvSpPr/>
                  <p:nvPr/>
                </p:nvSpPr>
                <p:spPr>
                  <a:xfrm>
                    <a:off x="2273506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2625382" y="3345962"/>
                    <a:ext cx="182880" cy="182880"/>
                  </a:xfrm>
                  <a:prstGeom prst="ellipse">
                    <a:avLst/>
                  </a:prstGeom>
                  <a:noFill/>
                  <a:ln w="12700" cmpd="sng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28" name="Straight Connector 127"/>
              <p:cNvCxnSpPr/>
              <p:nvPr/>
            </p:nvCxnSpPr>
            <p:spPr>
              <a:xfrm flipV="1">
                <a:off x="2299692" y="1248214"/>
                <a:ext cx="91440" cy="2312236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H="1" flipV="1">
                <a:off x="2391132" y="1248214"/>
                <a:ext cx="260436" cy="2312236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TextBox 168"/>
            <p:cNvSpPr txBox="1"/>
            <p:nvPr/>
          </p:nvSpPr>
          <p:spPr>
            <a:xfrm>
              <a:off x="7939422" y="376155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25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Entrepreneur’s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3285316"/>
            <a:ext cx="7729728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/>
              <a:t>Identify and </a:t>
            </a:r>
            <a:r>
              <a:rPr lang="en-US" sz="2800" i="1" dirty="0"/>
              <a:t>mitigate risks - quickly, efficiently - thereby creating value.</a:t>
            </a:r>
          </a:p>
        </p:txBody>
      </p:sp>
    </p:spTree>
    <p:extLst>
      <p:ext uri="{BB962C8B-B14F-4D97-AF65-F5344CB8AC3E}">
        <p14:creationId xmlns:p14="http://schemas.microsoft.com/office/powerpoint/2010/main" val="22848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29" y="851675"/>
            <a:ext cx="6810123" cy="1188720"/>
          </a:xfrm>
        </p:spPr>
        <p:txBody>
          <a:bodyPr/>
          <a:lstStyle/>
          <a:p>
            <a:r>
              <a:rPr lang="en-US" dirty="0" smtClean="0"/>
              <a:t>The lean startup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0"/>
            <a:ext cx="45339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14" y="2753474"/>
            <a:ext cx="4929952" cy="3286634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35152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bxOzRjAG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1334" y="804736"/>
            <a:ext cx="9802026" cy="5513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9046" y="6318376"/>
            <a:ext cx="3046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https://youtu.be/sobxOzRjAGg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8959" y="368198"/>
            <a:ext cx="508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"The Lean Startup" by Eric </a:t>
            </a:r>
            <a:r>
              <a:rPr lang="en-US" dirty="0" err="1"/>
              <a:t>Ries</a:t>
            </a:r>
            <a:r>
              <a:rPr lang="en-US" dirty="0"/>
              <a:t> - BOOK </a:t>
            </a:r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t="14147" r="14195" b="14731"/>
          <a:stretch/>
        </p:blipFill>
        <p:spPr>
          <a:xfrm>
            <a:off x="245327" y="251445"/>
            <a:ext cx="610279" cy="6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646454"/>
            <a:ext cx="7729728" cy="1188720"/>
          </a:xfrm>
        </p:spPr>
        <p:txBody>
          <a:bodyPr/>
          <a:lstStyle/>
          <a:p>
            <a:r>
              <a:rPr lang="en-US" dirty="0" smtClean="0"/>
              <a:t>Leap of faith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312091"/>
            <a:ext cx="7729728" cy="3101983"/>
          </a:xfrm>
        </p:spPr>
        <p:txBody>
          <a:bodyPr>
            <a:normAutofit/>
          </a:bodyPr>
          <a:lstStyle/>
          <a:p>
            <a:r>
              <a:rPr lang="en-US" sz="2800" dirty="0"/>
              <a:t>“An Entrepreneur’s Super Power”</a:t>
            </a:r>
          </a:p>
          <a:p>
            <a:r>
              <a:rPr lang="en-US" sz="2800" dirty="0"/>
              <a:t>What </a:t>
            </a:r>
            <a:r>
              <a:rPr lang="en-US" sz="2800" dirty="0" smtClean="0"/>
              <a:t>assumptions?</a:t>
            </a:r>
            <a:endParaRPr lang="en-US" sz="2800" dirty="0"/>
          </a:p>
          <a:p>
            <a:pPr lvl="1"/>
            <a:r>
              <a:rPr lang="en-US" sz="2400" dirty="0"/>
              <a:t>Value </a:t>
            </a:r>
            <a:r>
              <a:rPr lang="en-US" sz="2400" dirty="0" smtClean="0"/>
              <a:t>Hypothesis</a:t>
            </a:r>
            <a:endParaRPr lang="en-US" sz="2400" dirty="0"/>
          </a:p>
          <a:p>
            <a:pPr lvl="1"/>
            <a:r>
              <a:rPr lang="en-US" sz="2400" dirty="0"/>
              <a:t>Growth </a:t>
            </a:r>
            <a:r>
              <a:rPr lang="en-US" sz="2400" dirty="0" smtClean="0"/>
              <a:t>Hypothesis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0" b="8562"/>
          <a:stretch/>
        </p:blipFill>
        <p:spPr>
          <a:xfrm>
            <a:off x="7382412" y="3863083"/>
            <a:ext cx="4337833" cy="267873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4331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87" y="512629"/>
            <a:ext cx="7729728" cy="1188720"/>
          </a:xfrm>
        </p:spPr>
        <p:txBody>
          <a:bodyPr/>
          <a:lstStyle/>
          <a:p>
            <a:r>
              <a:rPr lang="en-US" dirty="0" smtClean="0"/>
              <a:t>Build – measure –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690" y="2367011"/>
            <a:ext cx="8517522" cy="31019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Kaizen - Continuous and incremental improvement</a:t>
            </a:r>
          </a:p>
          <a:p>
            <a:r>
              <a:rPr lang="en-US" sz="2800" dirty="0" smtClean="0"/>
              <a:t>Small Batch Approach</a:t>
            </a:r>
          </a:p>
          <a:p>
            <a:r>
              <a:rPr lang="en-US" sz="2800" dirty="0" smtClean="0"/>
              <a:t>Steer the Ship</a:t>
            </a:r>
          </a:p>
        </p:txBody>
      </p:sp>
    </p:spTree>
    <p:extLst>
      <p:ext uri="{BB962C8B-B14F-4D97-AF65-F5344CB8AC3E}">
        <p14:creationId xmlns:p14="http://schemas.microsoft.com/office/powerpoint/2010/main" val="312955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87" y="512629"/>
            <a:ext cx="7729728" cy="1188720"/>
          </a:xfrm>
        </p:spPr>
        <p:txBody>
          <a:bodyPr/>
          <a:lstStyle/>
          <a:p>
            <a:r>
              <a:rPr lang="en-US" dirty="0" smtClean="0"/>
              <a:t>Build – measure – learn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633" y="2107900"/>
            <a:ext cx="4482276" cy="448227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79" y="2526337"/>
            <a:ext cx="5429516" cy="3480923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30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522903"/>
            <a:ext cx="7729728" cy="1188720"/>
          </a:xfrm>
        </p:spPr>
        <p:txBody>
          <a:bodyPr/>
          <a:lstStyle/>
          <a:p>
            <a:r>
              <a:rPr lang="en-US" dirty="0" smtClean="0"/>
              <a:t>Minimum Viable product - MVP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182210"/>
            <a:ext cx="7729728" cy="36954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Types of MVP</a:t>
            </a:r>
          </a:p>
          <a:p>
            <a:pPr lvl="1"/>
            <a:r>
              <a:rPr lang="en-US" sz="2600" dirty="0"/>
              <a:t>Video MVP (looks like)</a:t>
            </a:r>
          </a:p>
          <a:p>
            <a:pPr lvl="1"/>
            <a:r>
              <a:rPr lang="en-US" sz="2600" dirty="0" smtClean="0"/>
              <a:t>Concierge MVP (works like)</a:t>
            </a:r>
          </a:p>
          <a:p>
            <a:r>
              <a:rPr lang="en-US" sz="2800" dirty="0"/>
              <a:t>START</a:t>
            </a:r>
            <a:r>
              <a:rPr lang="en-US" sz="2800" dirty="0" smtClean="0"/>
              <a:t>!!!</a:t>
            </a:r>
            <a:endParaRPr lang="en-US" sz="2800" dirty="0"/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7036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412" y="466980"/>
            <a:ext cx="7729728" cy="1188720"/>
          </a:xfrm>
        </p:spPr>
        <p:txBody>
          <a:bodyPr/>
          <a:lstStyle/>
          <a:p>
            <a:r>
              <a:rPr lang="en-US" dirty="0" smtClean="0"/>
              <a:t>MVP Restaurant Example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090452" y="2095017"/>
            <a:ext cx="3949175" cy="4561248"/>
            <a:chOff x="8090452" y="2095017"/>
            <a:chExt cx="3949175" cy="45612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0452" y="2095017"/>
              <a:ext cx="3949175" cy="39491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202463" y="6133045"/>
              <a:ext cx="17251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3"/>
                  </a:solidFill>
                </a:rPr>
                <a:t>End Goal</a:t>
              </a:r>
              <a:endParaRPr lang="en-US" sz="28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56783" y="2347870"/>
            <a:ext cx="4919240" cy="4308395"/>
            <a:chOff x="2956783" y="2347870"/>
            <a:chExt cx="4919240" cy="43083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783" y="2347870"/>
              <a:ext cx="4919240" cy="34434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918511" y="6133045"/>
              <a:ext cx="9957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3"/>
                  </a:solidFill>
                </a:rPr>
                <a:t>MVP</a:t>
              </a:r>
              <a:endParaRPr lang="en-US" sz="28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0298" y="2199190"/>
            <a:ext cx="2642056" cy="4457075"/>
            <a:chOff x="100298" y="2199190"/>
            <a:chExt cx="2642056" cy="44570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98" y="2199190"/>
              <a:ext cx="2642056" cy="373683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57710" y="6133045"/>
              <a:ext cx="1127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3"/>
                  </a:solidFill>
                </a:rPr>
                <a:t>MVP</a:t>
              </a:r>
              <a:r>
                <a:rPr lang="en-US" sz="2800" b="1" baseline="30000" dirty="0" smtClean="0">
                  <a:solidFill>
                    <a:schemeClr val="accent3"/>
                  </a:solidFill>
                </a:rPr>
                <a:t>2</a:t>
              </a:r>
              <a:endParaRPr lang="en-US" sz="2800" b="1" baseline="30000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21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startup?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966815"/>
            <a:ext cx="7729728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“A startup is a human institution designed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create a new product or service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under </a:t>
            </a:r>
            <a:r>
              <a:rPr lang="en-US" sz="2400" dirty="0"/>
              <a:t>conditions of extreme uncertainty</a:t>
            </a:r>
            <a:r>
              <a:rPr lang="en-US" sz="2400" dirty="0" smtClean="0"/>
              <a:t>.”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en-US" sz="2400" dirty="0" smtClean="0"/>
              <a:t>Eric </a:t>
            </a:r>
            <a:r>
              <a:rPr lang="en-US" sz="2400" dirty="0" err="1" smtClean="0"/>
              <a:t>Ries</a:t>
            </a:r>
            <a:endParaRPr lang="en-US" sz="24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en-US" sz="2400" i="1" dirty="0" smtClean="0"/>
              <a:t>The Lean Startup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2765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561569"/>
            <a:ext cx="7729728" cy="1188720"/>
          </a:xfrm>
        </p:spPr>
        <p:txBody>
          <a:bodyPr/>
          <a:lstStyle/>
          <a:p>
            <a:r>
              <a:rPr lang="en-US" dirty="0" smtClean="0"/>
              <a:t>Think lean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094272"/>
            <a:ext cx="7729728" cy="292018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Can we answer the question </a:t>
            </a:r>
            <a:r>
              <a:rPr lang="en-US" sz="2600" u="sng" dirty="0" smtClean="0"/>
              <a:t>Cheaper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Can we answer the question </a:t>
            </a:r>
            <a:r>
              <a:rPr lang="en-US" sz="2600" u="sng" dirty="0" smtClean="0"/>
              <a:t>Faster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Can we take it to the customer </a:t>
            </a:r>
            <a:r>
              <a:rPr lang="en-US" sz="2600" u="sng" dirty="0" smtClean="0"/>
              <a:t>Sooner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Do we really need to do this / build this?</a:t>
            </a:r>
          </a:p>
          <a:p>
            <a:r>
              <a:rPr lang="en-US" sz="2600" dirty="0" smtClean="0"/>
              <a:t>How does this mitigate risk?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740312" y="5250427"/>
            <a:ext cx="9301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3"/>
                </a:solidFill>
              </a:rPr>
              <a:t>There is nothing so useless as doing efficiently </a:t>
            </a:r>
            <a:endParaRPr lang="en-US" sz="3200" i="1" dirty="0" smtClean="0">
              <a:solidFill>
                <a:schemeClr val="accent3"/>
              </a:solidFill>
            </a:endParaRPr>
          </a:p>
          <a:p>
            <a:r>
              <a:rPr lang="en-US" sz="3200" i="1" dirty="0" smtClean="0">
                <a:solidFill>
                  <a:schemeClr val="accent3"/>
                </a:solidFill>
              </a:rPr>
              <a:t>that </a:t>
            </a:r>
            <a:r>
              <a:rPr lang="en-US" sz="3200" i="1" dirty="0">
                <a:solidFill>
                  <a:schemeClr val="accent3"/>
                </a:solidFill>
              </a:rPr>
              <a:t>which should not be done at all</a:t>
            </a:r>
            <a:r>
              <a:rPr lang="en-US" sz="3200" i="1" dirty="0" smtClean="0">
                <a:solidFill>
                  <a:schemeClr val="accent3"/>
                </a:solidFill>
              </a:rPr>
              <a:t>.  – Peter Drucker</a:t>
            </a:r>
            <a:endParaRPr lang="en-US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entrepreneurship?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3" y="0"/>
            <a:ext cx="11191234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19200" y="2416276"/>
            <a:ext cx="9261987" cy="3283975"/>
            <a:chOff x="1209368" y="2455606"/>
            <a:chExt cx="9261987" cy="3283975"/>
          </a:xfrm>
        </p:grpSpPr>
        <p:sp>
          <p:nvSpPr>
            <p:cNvPr id="4" name="Rounded Rectangle 3"/>
            <p:cNvSpPr/>
            <p:nvPr/>
          </p:nvSpPr>
          <p:spPr>
            <a:xfrm>
              <a:off x="1209368" y="2455606"/>
              <a:ext cx="9261987" cy="328397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10813" y="2974209"/>
              <a:ext cx="825909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New York Times columnist Thomas Friedman writes: </a:t>
              </a:r>
              <a:endParaRPr lang="en-US" sz="2800" dirty="0" smtClean="0"/>
            </a:p>
            <a:p>
              <a:endParaRPr lang="en-US" sz="2800" dirty="0"/>
            </a:p>
            <a:p>
              <a:r>
                <a:rPr lang="en-US" sz="2800" dirty="0" smtClean="0"/>
                <a:t>“</a:t>
              </a:r>
              <a:r>
                <a:rPr lang="en-US" sz="2800" dirty="0"/>
                <a:t>Graduates today will have to ‘invent’ a job … and, given the pace of change today, even reinvent, </a:t>
              </a:r>
              <a:r>
                <a:rPr lang="en-US" sz="2800" dirty="0" smtClean="0"/>
                <a:t/>
              </a:r>
              <a:br>
                <a:rPr lang="en-US" sz="2800" dirty="0" smtClean="0"/>
              </a:br>
              <a:r>
                <a:rPr lang="en-US" sz="2800" dirty="0" smtClean="0"/>
                <a:t>re-engineer</a:t>
              </a:r>
              <a:r>
                <a:rPr lang="en-US" sz="2800" dirty="0"/>
                <a:t>, and reimagine that job.”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54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7108" y="2777973"/>
            <a:ext cx="2974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>
                <a:solidFill>
                  <a:schemeClr val="accent3"/>
                </a:solidFill>
              </a:rPr>
              <a:t>Eric Hartman</a:t>
            </a:r>
            <a:endParaRPr lang="en-US" sz="4000" u="sng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0115" y="3682541"/>
            <a:ext cx="3488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eric.hartman@uky.edu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464968" y="4899811"/>
            <a:ext cx="5258813" cy="1478880"/>
            <a:chOff x="3606217" y="4855206"/>
            <a:chExt cx="5258813" cy="1478880"/>
          </a:xfrm>
        </p:grpSpPr>
        <p:grpSp>
          <p:nvGrpSpPr>
            <p:cNvPr id="16" name="Group 15"/>
            <p:cNvGrpSpPr/>
            <p:nvPr/>
          </p:nvGrpSpPr>
          <p:grpSpPr>
            <a:xfrm>
              <a:off x="3606217" y="4855206"/>
              <a:ext cx="1932709" cy="1478880"/>
              <a:chOff x="3918451" y="4855206"/>
              <a:chExt cx="1932709" cy="147888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918451" y="5810866"/>
                <a:ext cx="19327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HartmanKY</a:t>
                </a:r>
                <a:endParaRPr lang="en-US" sz="2800" dirty="0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7605" y="4855206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6209367" y="4855206"/>
              <a:ext cx="2655663" cy="1478880"/>
              <a:chOff x="6209367" y="4855206"/>
              <a:chExt cx="2655663" cy="147888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209367" y="5810866"/>
                <a:ext cx="26556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@</a:t>
                </a:r>
                <a:r>
                  <a:rPr lang="en-US" sz="2800" dirty="0" err="1" smtClean="0"/>
                  <a:t>HartmanEricC</a:t>
                </a:r>
                <a:endParaRPr lang="en-US" sz="2800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83" t="3498" r="14583" b="16958"/>
              <a:stretch/>
            </p:blipFill>
            <p:spPr>
              <a:xfrm>
                <a:off x="7074181" y="4855206"/>
                <a:ext cx="926034" cy="914400"/>
              </a:xfrm>
              <a:prstGeom prst="rect">
                <a:avLst/>
              </a:prstGeom>
            </p:spPr>
          </p:pic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821" y="765515"/>
            <a:ext cx="6926594" cy="14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Characteristics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372" y="3656275"/>
            <a:ext cx="1659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Innovative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76372" y="5033012"/>
            <a:ext cx="63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77118" y="3656275"/>
            <a:ext cx="135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Technology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47015" y="4642594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High Risk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49037" y="5649461"/>
            <a:ext cx="213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Entrepreneur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431507" y="3471609"/>
            <a:ext cx="160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Unknown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64183" y="5011926"/>
            <a:ext cx="80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Failure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07964" y="4488481"/>
            <a:ext cx="1669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Small Business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773738" y="3546853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 &amp; Famous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35358" y="5961847"/>
            <a:ext cx="103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Investors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5932" y="614651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77118" y="482726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Nymble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104700" y="5961847"/>
            <a:ext cx="171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Fast Paced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686751" y="4273262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Pivot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64075" y="3471609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32254" y="5381258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Flexible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742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281" y="768339"/>
            <a:ext cx="8041439" cy="2097259"/>
          </a:xfrm>
        </p:spPr>
        <p:txBody>
          <a:bodyPr anchor="ctr" anchorCtr="0"/>
          <a:lstStyle/>
          <a:p>
            <a:r>
              <a:rPr lang="en-US" dirty="0" smtClean="0"/>
              <a:t>What is the </a:t>
            </a:r>
            <a:r>
              <a:rPr lang="en-US" i="1" dirty="0" smtClean="0"/>
              <a:t>purpose</a:t>
            </a:r>
            <a:r>
              <a:rPr lang="en-US" dirty="0" smtClean="0"/>
              <a:t> of a startup?</a:t>
            </a:r>
            <a:endParaRPr lang="en-US" dirty="0"/>
          </a:p>
        </p:txBody>
      </p:sp>
      <p:pic>
        <p:nvPicPr>
          <p:cNvPr id="5" name="Picture 4" descr="idea lightbulb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9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280" y="3284697"/>
            <a:ext cx="2438400" cy="2438400"/>
          </a:xfrm>
          <a:prstGeom prst="rect">
            <a:avLst/>
          </a:prstGeom>
        </p:spPr>
      </p:pic>
      <p:pic>
        <p:nvPicPr>
          <p:cNvPr id="6" name="Picture 5" descr="value 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19" y="2865597"/>
            <a:ext cx="3810000" cy="2857500"/>
          </a:xfrm>
          <a:prstGeom prst="rect">
            <a:avLst/>
          </a:prstGeom>
        </p:spPr>
      </p:pic>
      <p:sp>
        <p:nvSpPr>
          <p:cNvPr id="8" name="Striped Right Arrow 7"/>
          <p:cNvSpPr/>
          <p:nvPr/>
        </p:nvSpPr>
        <p:spPr>
          <a:xfrm>
            <a:off x="4513681" y="4199218"/>
            <a:ext cx="1793039" cy="505061"/>
          </a:xfrm>
          <a:prstGeom prst="stripedRightArrow">
            <a:avLst>
              <a:gd name="adj1" fmla="val 15714"/>
              <a:gd name="adj2" fmla="val 61429"/>
            </a:avLst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868" y="341394"/>
            <a:ext cx="8999656" cy="1188720"/>
          </a:xfrm>
        </p:spPr>
        <p:txBody>
          <a:bodyPr/>
          <a:lstStyle/>
          <a:p>
            <a:r>
              <a:rPr lang="en-US" dirty="0" smtClean="0"/>
              <a:t>Startup Business Development Process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868682" y="4902976"/>
            <a:ext cx="8447737" cy="640080"/>
            <a:chOff x="344681" y="4989556"/>
            <a:chExt cx="8447737" cy="640080"/>
          </a:xfrm>
        </p:grpSpPr>
        <p:sp>
          <p:nvSpPr>
            <p:cNvPr id="3" name="Rectangle 2"/>
            <p:cNvSpPr/>
            <p:nvPr/>
          </p:nvSpPr>
          <p:spPr>
            <a:xfrm>
              <a:off x="1477218" y="4989556"/>
              <a:ext cx="1828800" cy="640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Creation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306018" y="4989556"/>
              <a:ext cx="1828800" cy="64008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Pre-Revenue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134818" y="4989556"/>
              <a:ext cx="1828800" cy="64008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Breakeven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963618" y="4989556"/>
              <a:ext cx="1828800" cy="64008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Growth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4681" y="5093495"/>
              <a:ext cx="838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A63212"/>
                  </a:solidFill>
                </a:rPr>
                <a:t>Stage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14868" y="3837443"/>
            <a:ext cx="8601550" cy="640080"/>
            <a:chOff x="190868" y="3924023"/>
            <a:chExt cx="8601550" cy="640080"/>
          </a:xfrm>
        </p:grpSpPr>
        <p:sp>
          <p:nvSpPr>
            <p:cNvPr id="7" name="Rectangle 6"/>
            <p:cNvSpPr/>
            <p:nvPr/>
          </p:nvSpPr>
          <p:spPr>
            <a:xfrm>
              <a:off x="1477218" y="3924023"/>
              <a:ext cx="1828800" cy="64008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Idea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IP Protection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06018" y="3924023"/>
              <a:ext cx="1828800" cy="64008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Prototype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Business Plan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34818" y="3924023"/>
              <a:ext cx="1828800" cy="64008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Beta Customers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Sales/Marketing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63618" y="3924023"/>
              <a:ext cx="1828800" cy="64008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Paying Customers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Growth Plan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0868" y="4023554"/>
              <a:ext cx="1133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A63212"/>
                  </a:solidFill>
                </a:rPr>
                <a:t>Activity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53502" y="1775767"/>
            <a:ext cx="9426022" cy="1892300"/>
            <a:chOff x="329502" y="1862347"/>
            <a:chExt cx="9426022" cy="1892300"/>
          </a:xfrm>
        </p:grpSpPr>
        <p:grpSp>
          <p:nvGrpSpPr>
            <p:cNvPr id="16" name="Group 15"/>
            <p:cNvGrpSpPr/>
            <p:nvPr/>
          </p:nvGrpSpPr>
          <p:grpSpPr>
            <a:xfrm>
              <a:off x="551280" y="1862347"/>
              <a:ext cx="9204244" cy="1892300"/>
              <a:chOff x="551280" y="1862347"/>
              <a:chExt cx="9204244" cy="1892300"/>
            </a:xfrm>
          </p:grpSpPr>
          <p:graphicFrame>
            <p:nvGraphicFramePr>
              <p:cNvPr id="14" name="Chart 13"/>
              <p:cNvGraphicFramePr>
                <a:graphicFrameLocks/>
              </p:cNvGraphicFramePr>
              <p:nvPr>
                <p:extLst/>
              </p:nvPr>
            </p:nvGraphicFramePr>
            <p:xfrm>
              <a:off x="551280" y="1862347"/>
              <a:ext cx="9204244" cy="18923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5" name="Rectangle 14"/>
              <p:cNvSpPr/>
              <p:nvPr/>
            </p:nvSpPr>
            <p:spPr>
              <a:xfrm>
                <a:off x="1477218" y="1945601"/>
                <a:ext cx="7315200" cy="17056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29502" y="2559760"/>
              <a:ext cx="85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A63212"/>
                  </a:solidFill>
                </a:rPr>
                <a:t>Value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3001218" y="5901997"/>
            <a:ext cx="7315200" cy="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027669" y="5779823"/>
            <a:ext cx="7118222" cy="707886"/>
            <a:chOff x="1503669" y="5866403"/>
            <a:chExt cx="7118222" cy="707886"/>
          </a:xfrm>
        </p:grpSpPr>
        <p:sp>
          <p:nvSpPr>
            <p:cNvPr id="22" name="TextBox 21"/>
            <p:cNvSpPr txBox="1"/>
            <p:nvPr/>
          </p:nvSpPr>
          <p:spPr>
            <a:xfrm>
              <a:off x="4572372" y="5866403"/>
              <a:ext cx="10486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A63212"/>
                  </a:solidFill>
                </a:rPr>
                <a:t>Risk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03669" y="6026392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A63212"/>
                  </a:solidFill>
                </a:rPr>
                <a:t>High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98423" y="6026392"/>
              <a:ext cx="723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A63212"/>
                  </a:solidFill>
                </a:rPr>
                <a:t>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05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5281" y="890395"/>
            <a:ext cx="8041439" cy="5041203"/>
          </a:xfrm>
        </p:spPr>
        <p:txBody>
          <a:bodyPr anchor="ctr" anchorCtr="0"/>
          <a:lstStyle/>
          <a:p>
            <a:r>
              <a:rPr lang="en-US" sz="6000" dirty="0"/>
              <a:t>Value Creation</a:t>
            </a:r>
            <a:br>
              <a:rPr lang="en-US" sz="60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directly proportional to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>
                <a:solidFill>
                  <a:schemeClr val="accent3"/>
                </a:solidFill>
              </a:rPr>
              <a:t>Risk Reduction</a:t>
            </a:r>
          </a:p>
        </p:txBody>
      </p:sp>
    </p:spTree>
    <p:extLst>
      <p:ext uri="{BB962C8B-B14F-4D97-AF65-F5344CB8AC3E}">
        <p14:creationId xmlns:p14="http://schemas.microsoft.com/office/powerpoint/2010/main" val="14203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538477"/>
            <a:ext cx="7729728" cy="1188720"/>
          </a:xfrm>
        </p:spPr>
        <p:txBody>
          <a:bodyPr/>
          <a:lstStyle/>
          <a:p>
            <a:r>
              <a:rPr lang="en-US" dirty="0" smtClean="0"/>
              <a:t>Startup Risk Questions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25367" y="3281081"/>
            <a:ext cx="327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customers </a:t>
            </a:r>
            <a:r>
              <a:rPr lang="en-US" u="sng" dirty="0" smtClean="0"/>
              <a:t>like</a:t>
            </a:r>
            <a:r>
              <a:rPr lang="en-US" dirty="0" smtClean="0"/>
              <a:t> our product?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31136" y="4869344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customers </a:t>
            </a:r>
            <a:r>
              <a:rPr lang="en-US" u="sng" dirty="0" smtClean="0"/>
              <a:t>buy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0252" y="4697461"/>
            <a:ext cx="2925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anyone </a:t>
            </a:r>
            <a:r>
              <a:rPr lang="en-US" u="sng" dirty="0" smtClean="0"/>
              <a:t>use</a:t>
            </a:r>
            <a:r>
              <a:rPr lang="en-US" dirty="0" smtClean="0"/>
              <a:t> the product?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56962" y="2959248"/>
            <a:ext cx="317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much will customers </a:t>
            </a:r>
            <a:r>
              <a:rPr lang="en-US" u="sng" dirty="0" smtClean="0"/>
              <a:t>pay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27891" y="4118057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customers </a:t>
            </a:r>
            <a:r>
              <a:rPr lang="en-US" u="sng" dirty="0" smtClean="0"/>
              <a:t>tell</a:t>
            </a:r>
            <a:r>
              <a:rPr lang="en-US" dirty="0" smtClean="0"/>
              <a:t> their friends?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31136" y="3810502"/>
            <a:ext cx="267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they </a:t>
            </a:r>
            <a:r>
              <a:rPr lang="en-US" u="sng" dirty="0" smtClean="0"/>
              <a:t>want</a:t>
            </a:r>
            <a:r>
              <a:rPr lang="en-US" dirty="0" smtClean="0"/>
              <a:t> to buy?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4769" y="5856270"/>
            <a:ext cx="321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will we </a:t>
            </a:r>
            <a:r>
              <a:rPr lang="en-US" u="sng" dirty="0" smtClean="0"/>
              <a:t>make</a:t>
            </a:r>
            <a:r>
              <a:rPr lang="en-US" dirty="0" smtClean="0"/>
              <a:t> our product?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8369" y="5928189"/>
            <a:ext cx="300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will we </a:t>
            </a:r>
            <a:r>
              <a:rPr lang="en-US" u="sng" dirty="0" smtClean="0"/>
              <a:t>sell</a:t>
            </a:r>
            <a:r>
              <a:rPr lang="en-US" dirty="0" smtClean="0"/>
              <a:t> our product?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17250" y="2379843"/>
            <a:ext cx="429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we understand the customer’s </a:t>
            </a:r>
            <a:r>
              <a:rPr lang="en-US" u="sng" dirty="0" smtClean="0"/>
              <a:t>problem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92242" y="2751660"/>
            <a:ext cx="344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there a </a:t>
            </a:r>
            <a:r>
              <a:rPr lang="en-US" u="sng" dirty="0" smtClean="0"/>
              <a:t>need</a:t>
            </a:r>
            <a:r>
              <a:rPr lang="en-US" dirty="0" smtClean="0"/>
              <a:t> in the marketplace?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8225" y="2222239"/>
            <a:ext cx="4088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we understand our </a:t>
            </a:r>
            <a:r>
              <a:rPr lang="en-US" u="sng" dirty="0" smtClean="0"/>
              <a:t>value proposition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69355" y="5276865"/>
            <a:ext cx="327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customers willing to </a:t>
            </a:r>
            <a:r>
              <a:rPr lang="en-US" u="sng" dirty="0" smtClean="0"/>
              <a:t>change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28063" y="5398765"/>
            <a:ext cx="428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our product better than the </a:t>
            </a:r>
            <a:r>
              <a:rPr lang="en-US" u="sng" dirty="0" smtClean="0"/>
              <a:t>competition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8225" y="4339923"/>
            <a:ext cx="268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will we make </a:t>
            </a:r>
            <a:r>
              <a:rPr lang="en-US" u="sng" dirty="0" smtClean="0"/>
              <a:t>money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57356" y="3538653"/>
            <a:ext cx="379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</a:t>
            </a:r>
            <a:r>
              <a:rPr lang="en-US" u="sng" dirty="0" smtClean="0"/>
              <a:t>features</a:t>
            </a:r>
            <a:r>
              <a:rPr lang="en-US" dirty="0" smtClean="0"/>
              <a:t> does the product need?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651547" y="1944239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is our </a:t>
            </a:r>
            <a:r>
              <a:rPr lang="en-US" u="sng" dirty="0" smtClean="0"/>
              <a:t>customer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7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startup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273" y="2638044"/>
            <a:ext cx="9183453" cy="3762756"/>
          </a:xfrm>
        </p:spPr>
        <p:txBody>
          <a:bodyPr>
            <a:noAutofit/>
          </a:bodyPr>
          <a:lstStyle/>
          <a:p>
            <a:r>
              <a:rPr lang="en-US" sz="2800" dirty="0" smtClean="0"/>
              <a:t>Identify </a:t>
            </a:r>
            <a:r>
              <a:rPr lang="en-US" sz="2800" b="1" dirty="0" smtClean="0"/>
              <a:t>Leap of Faith Assumptions</a:t>
            </a:r>
            <a:r>
              <a:rPr lang="en-US" sz="2800" dirty="0" smtClean="0"/>
              <a:t> (‘risk’)</a:t>
            </a:r>
          </a:p>
          <a:p>
            <a:r>
              <a:rPr lang="en-US" sz="2800" dirty="0" smtClean="0"/>
              <a:t>Run </a:t>
            </a:r>
            <a:r>
              <a:rPr lang="en-US" sz="2800" b="1" i="1" dirty="0" smtClean="0"/>
              <a:t>experiments</a:t>
            </a:r>
            <a:r>
              <a:rPr lang="en-US" sz="2800" dirty="0" smtClean="0"/>
              <a:t> to test assumptions</a:t>
            </a:r>
          </a:p>
          <a:p>
            <a:pPr lvl="1"/>
            <a:r>
              <a:rPr lang="en-US" sz="2400" dirty="0" smtClean="0"/>
              <a:t>Collect data to answer questions</a:t>
            </a:r>
          </a:p>
          <a:p>
            <a:pPr lvl="1"/>
            <a:r>
              <a:rPr lang="en-US" sz="2400" dirty="0" smtClean="0"/>
              <a:t>Design and development work [only] to support experiments</a:t>
            </a:r>
          </a:p>
          <a:p>
            <a:r>
              <a:rPr lang="en-US" sz="2800" b="1" dirty="0" smtClean="0"/>
              <a:t>Adjust</a:t>
            </a:r>
            <a:r>
              <a:rPr lang="en-US" sz="2800" dirty="0" smtClean="0"/>
              <a:t> business plan based on experimental results (‘pivot’)</a:t>
            </a:r>
          </a:p>
          <a:p>
            <a:r>
              <a:rPr lang="en-US" sz="2800" b="1" dirty="0"/>
              <a:t>Track </a:t>
            </a:r>
            <a:r>
              <a:rPr lang="en-US" sz="2800" b="1" dirty="0" smtClean="0"/>
              <a:t>progress </a:t>
            </a:r>
            <a:r>
              <a:rPr lang="en-US" sz="2800" dirty="0" smtClean="0"/>
              <a:t>(‘innovation accounting’)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941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551223"/>
            <a:ext cx="7729728" cy="1188720"/>
          </a:xfrm>
        </p:spPr>
        <p:txBody>
          <a:bodyPr/>
          <a:lstStyle/>
          <a:p>
            <a:r>
              <a:rPr lang="en-US" dirty="0" smtClean="0"/>
              <a:t>ROI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005603"/>
            <a:ext cx="7729728" cy="3978513"/>
          </a:xfrm>
        </p:spPr>
        <p:txBody>
          <a:bodyPr>
            <a:noAutofit/>
          </a:bodyPr>
          <a:lstStyle/>
          <a:p>
            <a:r>
              <a:rPr lang="en-US" sz="2800" dirty="0" smtClean="0"/>
              <a:t>Assess Degree of Risk Reduction (</a:t>
            </a:r>
            <a:r>
              <a:rPr lang="en-US" sz="2800" i="1" dirty="0" err="1" smtClean="0"/>
              <a:t>ΔRisk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Budget (</a:t>
            </a:r>
            <a:r>
              <a:rPr lang="en-US" sz="2800" i="1" dirty="0" smtClean="0"/>
              <a:t>Cost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Calculate Return on Investment </a:t>
            </a:r>
            <a:r>
              <a:rPr lang="en-US" sz="2800" dirty="0" smtClean="0"/>
              <a:t>– ROI Ratio</a:t>
            </a:r>
            <a:endParaRPr lang="en-US" sz="2800" i="1" dirty="0" smtClean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2800" dirty="0" smtClean="0"/>
              <a:t>Prioritize by Ratio</a:t>
            </a:r>
          </a:p>
          <a:p>
            <a:pPr lvl="1"/>
            <a:r>
              <a:rPr lang="en-US" sz="2400" dirty="0"/>
              <a:t>If High </a:t>
            </a:r>
            <a:r>
              <a:rPr lang="en-US" sz="2400" dirty="0" smtClean="0"/>
              <a:t>Ratio (High ROI), </a:t>
            </a:r>
            <a:r>
              <a:rPr lang="en-US" sz="2400" dirty="0"/>
              <a:t>Execute </a:t>
            </a:r>
            <a:r>
              <a:rPr lang="en-US" sz="2400" dirty="0" smtClean="0"/>
              <a:t>ASAP</a:t>
            </a:r>
          </a:p>
          <a:p>
            <a:pPr lvl="1"/>
            <a:r>
              <a:rPr lang="en-US" sz="2400" dirty="0" smtClean="0"/>
              <a:t>If Low Ratio (Low ROI), Delay to later stage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606834" y="3820822"/>
            <a:ext cx="4978332" cy="1194922"/>
            <a:chOff x="2451466" y="3706429"/>
            <a:chExt cx="4978332" cy="1194922"/>
          </a:xfrm>
        </p:grpSpPr>
        <p:grpSp>
          <p:nvGrpSpPr>
            <p:cNvPr id="14" name="Group 13"/>
            <p:cNvGrpSpPr/>
            <p:nvPr/>
          </p:nvGrpSpPr>
          <p:grpSpPr>
            <a:xfrm>
              <a:off x="4798054" y="3706429"/>
              <a:ext cx="2631744" cy="1194922"/>
              <a:chOff x="4248148" y="3654053"/>
              <a:chExt cx="2631744" cy="119492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248148" y="3654053"/>
                <a:ext cx="2631744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i="1" dirty="0" err="1">
                    <a:solidFill>
                      <a:schemeClr val="accent3"/>
                    </a:solidFill>
                    <a:latin typeface="Lucida Grande"/>
                    <a:ea typeface="Lucida Grande"/>
                    <a:cs typeface="Lucida Grande"/>
                    <a:sym typeface="Wingdings"/>
                  </a:rPr>
                  <a:t>Δ</a:t>
                </a:r>
                <a:r>
                  <a:rPr lang="en-US" sz="3200" i="1" dirty="0" err="1">
                    <a:solidFill>
                      <a:schemeClr val="accent3"/>
                    </a:solidFill>
                  </a:rPr>
                  <a:t>Risk</a:t>
                </a:r>
                <a:endParaRPr lang="en-US" sz="3200" i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248148" y="4264199"/>
                <a:ext cx="2631744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i="1" dirty="0">
                    <a:solidFill>
                      <a:schemeClr val="accent3"/>
                    </a:solidFill>
                  </a:rPr>
                  <a:t>Cost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4560001" y="4238829"/>
                <a:ext cx="2008039" cy="0"/>
              </a:xfrm>
              <a:prstGeom prst="line">
                <a:avLst/>
              </a:prstGeom>
              <a:ln w="38100" cmpd="sng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2451466" y="3959126"/>
              <a:ext cx="2245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chemeClr val="accent3"/>
                  </a:solidFill>
                </a:rPr>
                <a:t>ROI Ratio  </a:t>
              </a:r>
              <a:r>
                <a:rPr lang="en-US" sz="3200" i="1" dirty="0">
                  <a:solidFill>
                    <a:schemeClr val="accent3"/>
                  </a:solidFill>
                </a:rPr>
                <a:t>=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266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413</TotalTime>
  <Words>669</Words>
  <Application>Microsoft Office PowerPoint</Application>
  <PresentationFormat>Widescreen</PresentationFormat>
  <Paragraphs>183</Paragraphs>
  <Slides>23</Slides>
  <Notes>6</Notes>
  <HiddenSlides>6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Gill Sans MT</vt:lpstr>
      <vt:lpstr>Lucida Grande</vt:lpstr>
      <vt:lpstr>Wingdings</vt:lpstr>
      <vt:lpstr>Parcel</vt:lpstr>
      <vt:lpstr>Startup 101 &amp; The lean startup</vt:lpstr>
      <vt:lpstr>What is a startup?</vt:lpstr>
      <vt:lpstr>Startup Characteristics</vt:lpstr>
      <vt:lpstr>What is the purpose of a startup?</vt:lpstr>
      <vt:lpstr>Startup Business Development Process</vt:lpstr>
      <vt:lpstr>Value Creation  is directly proportional to  Risk Reduction</vt:lpstr>
      <vt:lpstr>Startup Risk Questions</vt:lpstr>
      <vt:lpstr>Lean startup principles</vt:lpstr>
      <vt:lpstr>ROI Ratio</vt:lpstr>
      <vt:lpstr>PowerPoint Presentation</vt:lpstr>
      <vt:lpstr>PowerPoint Presentation</vt:lpstr>
      <vt:lpstr>Startup Entrepreneur’s charge</vt:lpstr>
      <vt:lpstr>The lean startup</vt:lpstr>
      <vt:lpstr>PowerPoint Presentation</vt:lpstr>
      <vt:lpstr>Leap of faith assumptions</vt:lpstr>
      <vt:lpstr>Build – measure – learn</vt:lpstr>
      <vt:lpstr>Build – measure – learn</vt:lpstr>
      <vt:lpstr>Minimum Viable product - MVP</vt:lpstr>
      <vt:lpstr>MVP Restaurant Example</vt:lpstr>
      <vt:lpstr>Think lean Challenge</vt:lpstr>
      <vt:lpstr>Why entrepreneurship?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Startup 101 &amp; The lean startup</dc:title>
  <dc:creator>Hartman, Eric C</dc:creator>
  <cp:lastModifiedBy>Gorjian, Mariam</cp:lastModifiedBy>
  <cp:revision>48</cp:revision>
  <cp:lastPrinted>2018-09-06T18:08:07Z</cp:lastPrinted>
  <dcterms:created xsi:type="dcterms:W3CDTF">2017-09-12T11:47:47Z</dcterms:created>
  <dcterms:modified xsi:type="dcterms:W3CDTF">2019-09-13T14:06:33Z</dcterms:modified>
</cp:coreProperties>
</file>