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9" r:id="rId2"/>
    <p:sldId id="338" r:id="rId3"/>
    <p:sldId id="348" r:id="rId4"/>
    <p:sldId id="280" r:id="rId5"/>
    <p:sldId id="349" r:id="rId6"/>
    <p:sldId id="350" r:id="rId7"/>
    <p:sldId id="341" r:id="rId8"/>
    <p:sldId id="340" r:id="rId9"/>
    <p:sldId id="351" r:id="rId10"/>
    <p:sldId id="354" r:id="rId11"/>
    <p:sldId id="352" r:id="rId12"/>
    <p:sldId id="355" r:id="rId13"/>
    <p:sldId id="358" r:id="rId14"/>
    <p:sldId id="357" r:id="rId15"/>
    <p:sldId id="353" r:id="rId16"/>
    <p:sldId id="356" r:id="rId17"/>
    <p:sldId id="359" r:id="rId18"/>
    <p:sldId id="360" r:id="rId19"/>
    <p:sldId id="324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54" d="100"/>
          <a:sy n="54" d="100"/>
        </p:scale>
        <p:origin x="581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4F51217-C69A-4E81-99E7-A749C37F5198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1A13759-1667-41E9-97EA-26F5B406EE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2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1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9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7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57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96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54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53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198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93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91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72E98-E472-482B-B312-2C983250ED0D}" type="datetimeFigureOut">
              <a:rPr lang="en-US" smtClean="0"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8563E-768C-444E-9B0C-6ADCA42123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2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959" y="4329113"/>
            <a:ext cx="9414829" cy="297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4"/>
            <a:endParaRPr lang="en-US" sz="3000" b="1" dirty="0">
              <a:solidFill>
                <a:schemeClr val="bg1"/>
              </a:solidFill>
            </a:endParaRPr>
          </a:p>
          <a:p>
            <a:pPr lvl="4"/>
            <a:endParaRPr lang="en-US" sz="8000" b="1" dirty="0">
              <a:solidFill>
                <a:schemeClr val="bg1"/>
              </a:solidFill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15388" y="1109416"/>
            <a:ext cx="10629900" cy="45820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Presentation: </a:t>
            </a:r>
            <a:r>
              <a:rPr lang="en-US" b="1" dirty="0" smtClean="0">
                <a:solidFill>
                  <a:schemeClr val="bg1"/>
                </a:solidFill>
              </a:rPr>
              <a:t>“Pitch Deck Template &amp; Outline”</a:t>
            </a:r>
            <a:endParaRPr lang="en-US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Author: </a:t>
            </a:r>
            <a:r>
              <a:rPr lang="en-US" dirty="0" smtClean="0">
                <a:solidFill>
                  <a:schemeClr val="bg1"/>
                </a:solidFill>
              </a:rPr>
              <a:t>Mariam Gorjian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University of Kentucky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Assistant Director | The Von Allmen Center for Entrepreneurship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Gatton College of Business and Economics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02" y="4983906"/>
            <a:ext cx="12192000" cy="1298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Current Traction &amp; Customer Interviews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047977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Who is your Customer?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Based on the market size, you should be able to identify your target customer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For example, Is this business targeted towards customers between the ages of 50-60 years old?</a:t>
            </a:r>
          </a:p>
          <a:p>
            <a:pPr marL="1371600" lvl="3" indent="0"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Customer traction and surveys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Create a free online survey to interview your customer’s needs, wants, and don’t wants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You can have the best business in the world that no one needs!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14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The Competition and/or Partners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047977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Who are your competitors?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List your competitors and explain why you are better than what’s out there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Yes, there is competition!  Never say that you don’t have competitors!</a:t>
            </a:r>
          </a:p>
          <a:p>
            <a:pPr marL="1371600" lvl="3" indent="0"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Partners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Often times your competition can become potential partners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Make sure you are addressing partnerships and collaborative groups along the way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Competition only means you are doing something right!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The Plan to Make Money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your revenue model?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Will your products and services have pricing?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Will there be a free-</a:t>
            </a:r>
            <a:r>
              <a:rPr lang="en-US" sz="3600" b="1" dirty="0" err="1" smtClean="0">
                <a:solidFill>
                  <a:schemeClr val="bg1"/>
                </a:solidFill>
              </a:rPr>
              <a:t>mium</a:t>
            </a:r>
            <a:r>
              <a:rPr lang="en-US" sz="3600" b="1" dirty="0" smtClean="0">
                <a:solidFill>
                  <a:schemeClr val="bg1"/>
                </a:solidFill>
              </a:rPr>
              <a:t> model with ads?</a:t>
            </a:r>
          </a:p>
          <a:p>
            <a:pPr marL="1371600" lvl="3" indent="0"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Are your prices comparable to your competitors?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Make sure you have researched what everyone else is doing.  </a:t>
            </a:r>
            <a:endParaRPr lang="en-US" sz="3600" b="1" dirty="0">
              <a:solidFill>
                <a:schemeClr val="bg1"/>
              </a:solidFill>
            </a:endParaRP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If your prices are higher, be prepared to justify why someone would want to pay more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If you are a non-profit, you still need to have a sustainable income to keep the lights on!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49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Operations Plan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How will your business operate?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If the business is online, you need to understand your process flow of customers, to payment, to shipping</a:t>
            </a:r>
            <a:endParaRPr lang="en-US" sz="3600" b="1" dirty="0">
              <a:solidFill>
                <a:schemeClr val="bg1"/>
              </a:solidFill>
            </a:endParaRP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Amazon has done this very well!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Not all startups will have an operations plan at the early stages, but it is good to start outlining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For example, a brewery is a very tedious operation and needs to have good floor planning, employee management, and equipment layouts.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88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Risk Management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Are there risks associated at the current stage?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Do you have regulatory hurdles? If so, what are they?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Have you filed for provisional patents, or are in the process of filing?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Do you have inventory that needs a specific kind of storage, or has a limited shelf life?</a:t>
            </a:r>
            <a:endParaRPr lang="en-US" sz="3600" b="1" dirty="0">
              <a:solidFill>
                <a:schemeClr val="bg1"/>
              </a:solidFill>
            </a:endParaRP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If your industry sector has a high turnover, do you have the tools needs to fill the gaps?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Note – some of none of these may apply to your startup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95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Startup Timeline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the timeline of your startup?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List all major accomplishments with date and year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Have a goal for the future</a:t>
            </a:r>
          </a:p>
          <a:p>
            <a:pPr lvl="4"/>
            <a:r>
              <a:rPr lang="en-US" sz="3600" b="1" dirty="0" smtClean="0">
                <a:solidFill>
                  <a:schemeClr val="bg1"/>
                </a:solidFill>
              </a:rPr>
              <a:t>Next 3 months</a:t>
            </a:r>
          </a:p>
          <a:p>
            <a:pPr lvl="4"/>
            <a:r>
              <a:rPr lang="en-US" sz="3600" b="1" dirty="0" smtClean="0">
                <a:solidFill>
                  <a:schemeClr val="bg1"/>
                </a:solidFill>
              </a:rPr>
              <a:t>Next 6 months</a:t>
            </a:r>
          </a:p>
          <a:p>
            <a:pPr lvl="4"/>
            <a:r>
              <a:rPr lang="en-US" sz="3600" b="1" dirty="0" smtClean="0">
                <a:solidFill>
                  <a:schemeClr val="bg1"/>
                </a:solidFill>
              </a:rPr>
              <a:t>Next 12 months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The idea is to keep the momentum going. The goal post will change, but keep track of where you are and where you want to go!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07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Startup Management Team &amp; Advisors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4800" b="1" dirty="0" smtClean="0">
                <a:solidFill>
                  <a:schemeClr val="bg1"/>
                </a:solidFill>
              </a:rPr>
              <a:t>List your team</a:t>
            </a:r>
          </a:p>
          <a:p>
            <a:pPr lvl="2"/>
            <a:r>
              <a:rPr lang="en-US" sz="4800" b="1" dirty="0" smtClean="0">
                <a:solidFill>
                  <a:schemeClr val="bg1"/>
                </a:solidFill>
              </a:rPr>
              <a:t>Provide headshots with title (CEO, COO, </a:t>
            </a:r>
            <a:r>
              <a:rPr lang="en-US" sz="4800" b="1" dirty="0" err="1" smtClean="0">
                <a:solidFill>
                  <a:schemeClr val="bg1"/>
                </a:solidFill>
              </a:rPr>
              <a:t>etc</a:t>
            </a:r>
            <a:r>
              <a:rPr lang="en-US" sz="4800" b="1" dirty="0" smtClean="0">
                <a:solidFill>
                  <a:schemeClr val="bg1"/>
                </a:solidFill>
              </a:rPr>
              <a:t>)</a:t>
            </a:r>
          </a:p>
          <a:p>
            <a:pPr lvl="2"/>
            <a:r>
              <a:rPr lang="en-US" sz="4800" b="1" dirty="0" smtClean="0">
                <a:solidFill>
                  <a:schemeClr val="bg1"/>
                </a:solidFill>
              </a:rPr>
              <a:t>List all advisors and mentors that are helping you.  It takes a village and no one can do it alone.  Let your journey shine through!</a:t>
            </a:r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26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Final Slide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1752318" cy="51727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The last slide should include your company name, tagline, and contact information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If you don’t have a name, logo, or tagline yet, the minimum is contact info with email address or phone number.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Always end on a positive by saying “thank you for your time today, and I’d be happy to answer any questions.”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5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95841"/>
            <a:ext cx="12192000" cy="46216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9361" y="6395841"/>
            <a:ext cx="2109727" cy="435779"/>
          </a:xfrm>
          <a:prstGeom prst="rect">
            <a:avLst/>
          </a:prstGeom>
        </p:spPr>
      </p:pic>
      <p:pic>
        <p:nvPicPr>
          <p:cNvPr id="1026" name="Picture 2" descr="Sales Pitch: Create a Winning Pitch (In Less Than 10 Minu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50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57925" y="5129870"/>
            <a:ext cx="6086937" cy="923814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9600" b="1" dirty="0" smtClean="0">
                <a:solidFill>
                  <a:schemeClr val="bg1"/>
                </a:solidFill>
              </a:rPr>
              <a:t>That’s a Wrap!</a:t>
            </a:r>
            <a:endParaRPr lang="en-US" sz="9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55741"/>
            <a:ext cx="12192000" cy="5947893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5472"/>
            <a:ext cx="12192000" cy="1298886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29284" y="5592151"/>
            <a:ext cx="8133431" cy="145742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Thank you!  Got Questions?  </a:t>
            </a:r>
          </a:p>
          <a:p>
            <a:pPr marL="0" lvl="0" indent="0" algn="ctr">
              <a:buNone/>
            </a:pP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Email: mariamgorjian@uky.edu</a:t>
            </a: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4000" dirty="0"/>
          </a:p>
        </p:txBody>
      </p:sp>
      <p:pic>
        <p:nvPicPr>
          <p:cNvPr id="1038" name="Picture 14" descr="Twitter Logo 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398" y="2283259"/>
            <a:ext cx="2677730" cy="267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>
          <a:xfrm>
            <a:off x="3921128" y="3271110"/>
            <a:ext cx="7112351" cy="70202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0" b="1" dirty="0" smtClean="0">
                <a:solidFill>
                  <a:schemeClr val="bg1"/>
                </a:solidFill>
              </a:rPr>
              <a:t>@</a:t>
            </a:r>
            <a:r>
              <a:rPr lang="en-US" sz="24000" b="1" dirty="0" err="1" smtClean="0">
                <a:solidFill>
                  <a:schemeClr val="bg1"/>
                </a:solidFill>
              </a:rPr>
              <a:t>ukyentrepreneur</a:t>
            </a:r>
            <a:endParaRPr lang="en-US" sz="24000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32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313812" y="334493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Today’s presentation outline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13812" y="1461431"/>
            <a:ext cx="11690252" cy="4582016"/>
          </a:xfrm>
        </p:spPr>
        <p:txBody>
          <a:bodyPr>
            <a:normAutofit/>
          </a:bodyPr>
          <a:lstStyle/>
          <a:p>
            <a:pPr marL="742950" lvl="0" indent="-742950"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Brief overview of The Von Allmen Center</a:t>
            </a:r>
          </a:p>
          <a:p>
            <a:pPr marL="742950" lvl="0" indent="-742950"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Sales pitching – what is it?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a sales pitch?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Who is the audience?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Do I need a business plan first?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Building blocks of a sales pitch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smtClean="0">
                <a:solidFill>
                  <a:schemeClr val="bg1"/>
                </a:solidFill>
              </a:rPr>
              <a:t>Wrap up and Questions</a:t>
            </a:r>
          </a:p>
          <a:p>
            <a:pPr marL="742950" indent="-742950">
              <a:buFont typeface="+mj-lt"/>
              <a:buAutoNum type="arabicPeriod"/>
            </a:pPr>
            <a:endParaRPr lang="en-US" sz="4000" b="1" dirty="0" smtClean="0">
              <a:solidFill>
                <a:schemeClr val="bg1"/>
              </a:solidFill>
            </a:endParaRPr>
          </a:p>
          <a:p>
            <a:pPr marL="742950" lvl="0" indent="-742950">
              <a:buAutoNum type="arabicPeriod"/>
            </a:pPr>
            <a:endParaRPr lang="en-US" sz="4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254" y="6162524"/>
            <a:ext cx="5275810" cy="56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1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959" y="4329113"/>
            <a:ext cx="9414829" cy="297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4"/>
            <a:endParaRPr lang="en-US" sz="3000" b="1" dirty="0">
              <a:solidFill>
                <a:schemeClr val="bg1"/>
              </a:solidFill>
            </a:endParaRPr>
          </a:p>
          <a:p>
            <a:pPr lvl="4"/>
            <a:endParaRPr lang="en-US" sz="8000" b="1" dirty="0">
              <a:solidFill>
                <a:schemeClr val="bg1"/>
              </a:solidFill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5" y="230104"/>
            <a:ext cx="12192000" cy="1298886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0874" y="2299595"/>
            <a:ext cx="11690252" cy="45820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VACE’s Mission and Entrepreneurial Focus: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</a:rPr>
              <a:t>Federally funded by the Department of Commerce, Economic Development Administration (EDA)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</a:rPr>
              <a:t>Primary mission – to support Kentucky’s entrepreneurs through educational programming, workshops, and public speaking events.</a:t>
            </a:r>
          </a:p>
          <a:p>
            <a:pPr lvl="1"/>
            <a:r>
              <a:rPr lang="en-US" sz="3200" b="1" dirty="0" smtClean="0">
                <a:solidFill>
                  <a:schemeClr val="bg1"/>
                </a:solidFill>
              </a:rPr>
              <a:t>Our Customer – University of Kentucky students, staff, faculty, and the broader Lexington community</a:t>
            </a: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2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95841"/>
            <a:ext cx="12192000" cy="46216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79361" y="6395841"/>
            <a:ext cx="2109727" cy="435779"/>
          </a:xfrm>
          <a:prstGeom prst="rect">
            <a:avLst/>
          </a:prstGeom>
        </p:spPr>
      </p:pic>
      <p:pic>
        <p:nvPicPr>
          <p:cNvPr id="1026" name="Picture 2" descr="Sales Pitch: Create a Winning Pitch (In Less Than 10 Minu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50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029452" y="5129870"/>
            <a:ext cx="5315410" cy="923814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sz="9600" b="1" dirty="0" smtClean="0">
                <a:solidFill>
                  <a:schemeClr val="bg1"/>
                </a:solidFill>
              </a:rPr>
              <a:t>Let’s Go!</a:t>
            </a:r>
            <a:endParaRPr lang="en-US" sz="9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4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959" y="4329113"/>
            <a:ext cx="9414829" cy="297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4"/>
            <a:endParaRPr lang="en-US" sz="3000" b="1" dirty="0">
              <a:solidFill>
                <a:schemeClr val="bg1"/>
              </a:solidFill>
            </a:endParaRPr>
          </a:p>
          <a:p>
            <a:pPr lvl="4"/>
            <a:endParaRPr lang="en-US" sz="8000" b="1" dirty="0">
              <a:solidFill>
                <a:schemeClr val="bg1"/>
              </a:solidFill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49" y="6202318"/>
            <a:ext cx="5483353" cy="584174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39682" y="1328018"/>
            <a:ext cx="10479778" cy="48742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a sales pitch?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A non-technical/simple </a:t>
            </a:r>
            <a:r>
              <a:rPr lang="en-US" sz="3000" b="1" dirty="0" err="1" smtClean="0">
                <a:solidFill>
                  <a:schemeClr val="bg1"/>
                </a:solidFill>
              </a:rPr>
              <a:t>powerpoint</a:t>
            </a:r>
            <a:r>
              <a:rPr lang="en-US" sz="3000" b="1" dirty="0" smtClean="0">
                <a:solidFill>
                  <a:schemeClr val="bg1"/>
                </a:solidFill>
              </a:rPr>
              <a:t> presentation of your startup or project 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Usually 5-10 minutes of speaking time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Who is the audience?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A sales pitch should be crafted so that ANYONE could read through it and understand your goals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Do I need a business plan first?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No! Business plans are overkill 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Use this presentation template instead before drafting such a time consuming document</a:t>
            </a:r>
          </a:p>
          <a:p>
            <a:pPr lvl="3"/>
            <a:r>
              <a:rPr lang="en-US" sz="3000" b="1" dirty="0" smtClean="0">
                <a:solidFill>
                  <a:schemeClr val="bg1"/>
                </a:solidFill>
              </a:rPr>
              <a:t>Business plans are often used for bank loans – most investors today will not ask for a business plan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313812" y="334493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Sales Pitching – What is it?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07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959" y="4329113"/>
            <a:ext cx="9414829" cy="2970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4"/>
            <a:endParaRPr lang="en-US" sz="3000" b="1" dirty="0">
              <a:solidFill>
                <a:schemeClr val="bg1"/>
              </a:solidFill>
            </a:endParaRPr>
          </a:p>
          <a:p>
            <a:pPr lvl="4"/>
            <a:endParaRPr lang="en-US" sz="8000" b="1" dirty="0">
              <a:solidFill>
                <a:schemeClr val="bg1"/>
              </a:solidFill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132,916 Building Blocks Stock Photos, Pictures &amp;amp; Royalty-Free Images - 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523" y="-57151"/>
            <a:ext cx="12708922" cy="691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280879" y="1109416"/>
            <a:ext cx="6911121" cy="45820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8800" b="1" dirty="0" smtClean="0"/>
              <a:t>The Building Blocks of a Solid Sales Pitch</a:t>
            </a:r>
            <a:endParaRPr lang="en-US" sz="8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29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The Problem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6" name="object 13"/>
          <p:cNvSpPr txBox="1"/>
          <p:nvPr/>
        </p:nvSpPr>
        <p:spPr>
          <a:xfrm>
            <a:off x="0" y="1064631"/>
            <a:ext cx="12039600" cy="502765"/>
          </a:xfrm>
          <a:prstGeom prst="rect">
            <a:avLst/>
          </a:prstGeom>
        </p:spPr>
        <p:txBody>
          <a:bodyPr vert="horz" wrap="square" lIns="0" tIns="13842" rIns="0" bIns="0" rtlCol="0">
            <a:spAutoFit/>
          </a:bodyPr>
          <a:lstStyle/>
          <a:p>
            <a:pPr marL="596668" marR="10067" indent="-571500">
              <a:lnSpc>
                <a:spcPct val="102699"/>
              </a:lnSpc>
              <a:spcBef>
                <a:spcPts val="109"/>
              </a:spcBef>
              <a:buFontTx/>
              <a:buChar char="-"/>
            </a:pPr>
            <a:endParaRPr lang="en-US" sz="3200" dirty="0">
              <a:solidFill>
                <a:schemeClr val="bg1"/>
              </a:solidFill>
              <a:cs typeface="Book Antiqua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9682" y="1328018"/>
            <a:ext cx="10479778" cy="4874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Tell the story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What motivated you to start this?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Is there a personal connection?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the problem?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Explain in a single slide what problem you are solving and why this is important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Having a connection to the problem makes the pitch more compelling to the audience</a:t>
            </a:r>
            <a:endParaRPr lang="en-US" sz="3600" dirty="0" smtClean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38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The Solution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0479778" cy="4874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your solution?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Explain in a single slide your solution to the problem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Why now?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Address why this is important to solve now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How is your startup going to address the problem, and do it better than everyone else out there?</a:t>
            </a:r>
            <a:endParaRPr lang="en-US" sz="3600" dirty="0" smtClean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97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7625" y="-57151"/>
            <a:ext cx="12413127" cy="6915151"/>
          </a:xfrm>
          <a:prstGeom prst="rect">
            <a:avLst/>
          </a:prstGeom>
          <a:solidFill>
            <a:srgbClr val="0049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A129710F-626E-47E6-9916-873AC71C7279}"/>
              </a:ext>
            </a:extLst>
          </p:cNvPr>
          <p:cNvSpPr txBox="1">
            <a:spLocks/>
          </p:cNvSpPr>
          <p:nvPr/>
        </p:nvSpPr>
        <p:spPr>
          <a:xfrm>
            <a:off x="417685" y="175332"/>
            <a:ext cx="10605648" cy="993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5400" b="1" u="sng" dirty="0" smtClean="0">
                <a:solidFill>
                  <a:schemeClr val="bg1"/>
                </a:solidFill>
              </a:rPr>
              <a:t>Addressing the Market</a:t>
            </a:r>
            <a:endParaRPr lang="en-US" sz="5400" b="1" u="sng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9682" y="1328018"/>
            <a:ext cx="10479778" cy="5172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What is your market size?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Explain the size of the market you are targeting in one-two slides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Is it 1 million people in a specific industry? Or its it billions?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No – you cannot cover 100% of any market!</a:t>
            </a:r>
          </a:p>
          <a:p>
            <a:pPr marL="1200150" lvl="1" indent="-742950">
              <a:buFont typeface="+mj-lt"/>
              <a:buAutoNum type="alphaLcParenR"/>
            </a:pPr>
            <a:r>
              <a:rPr lang="en-US" sz="3600" b="1" dirty="0" smtClean="0">
                <a:solidFill>
                  <a:schemeClr val="bg1"/>
                </a:solidFill>
              </a:rPr>
              <a:t>Look at Demographics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Of the market you are going after, what demographics make the most sense in the early stage?  College campuses, </a:t>
            </a:r>
            <a:r>
              <a:rPr lang="en-US" sz="3600" b="1" dirty="0" err="1" smtClean="0">
                <a:solidFill>
                  <a:schemeClr val="bg1"/>
                </a:solidFill>
              </a:rPr>
              <a:t>etc</a:t>
            </a:r>
            <a:r>
              <a:rPr lang="en-US" sz="3600" b="1" dirty="0" smtClean="0">
                <a:solidFill>
                  <a:schemeClr val="bg1"/>
                </a:solidFill>
              </a:rPr>
              <a:t>?  </a:t>
            </a:r>
          </a:p>
          <a:p>
            <a:pPr lvl="3"/>
            <a:r>
              <a:rPr lang="en-US" sz="3600" b="1" dirty="0" smtClean="0">
                <a:solidFill>
                  <a:schemeClr val="bg1"/>
                </a:solidFill>
              </a:rPr>
              <a:t>No – you cannot get the entire nation on board in the first 6 months!</a:t>
            </a:r>
            <a:endParaRPr lang="en-US" sz="3600" dirty="0" smtClean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33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3108</TotalTime>
  <Words>1014</Words>
  <Application>Microsoft Office PowerPoint</Application>
  <PresentationFormat>Widescreen</PresentationFormat>
  <Paragraphs>123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Book Antiqua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Nash, Warren</dc:creator>
  <cp:lastModifiedBy>Weiss, Austin</cp:lastModifiedBy>
  <cp:revision>289</cp:revision>
  <cp:lastPrinted>2019-07-10T19:22:52Z</cp:lastPrinted>
  <dcterms:created xsi:type="dcterms:W3CDTF">2016-09-02T17:14:00Z</dcterms:created>
  <dcterms:modified xsi:type="dcterms:W3CDTF">2022-01-07T15:14:46Z</dcterms:modified>
</cp:coreProperties>
</file>